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26" r:id="rId2"/>
    <p:sldId id="1072" r:id="rId3"/>
    <p:sldId id="755" r:id="rId4"/>
    <p:sldId id="756" r:id="rId5"/>
    <p:sldId id="757" r:id="rId6"/>
    <p:sldId id="758" r:id="rId7"/>
    <p:sldId id="833" r:id="rId8"/>
    <p:sldId id="868" r:id="rId9"/>
    <p:sldId id="1062" r:id="rId10"/>
    <p:sldId id="1063" r:id="rId11"/>
    <p:sldId id="1064" r:id="rId12"/>
    <p:sldId id="1065" r:id="rId13"/>
    <p:sldId id="1066" r:id="rId14"/>
    <p:sldId id="726" r:id="rId15"/>
    <p:sldId id="736" r:id="rId16"/>
    <p:sldId id="873" r:id="rId17"/>
    <p:sldId id="1067" r:id="rId18"/>
    <p:sldId id="801" r:id="rId19"/>
    <p:sldId id="1068" r:id="rId20"/>
    <p:sldId id="803" r:id="rId21"/>
    <p:sldId id="802" r:id="rId22"/>
    <p:sldId id="805" r:id="rId23"/>
    <p:sldId id="727" r:id="rId24"/>
    <p:sldId id="721" r:id="rId25"/>
    <p:sldId id="729" r:id="rId26"/>
    <p:sldId id="813" r:id="rId27"/>
    <p:sldId id="735" r:id="rId28"/>
    <p:sldId id="737" r:id="rId29"/>
    <p:sldId id="738" r:id="rId30"/>
    <p:sldId id="1075" r:id="rId31"/>
    <p:sldId id="1073" r:id="rId32"/>
    <p:sldId id="1074" r:id="rId33"/>
    <p:sldId id="811" r:id="rId34"/>
    <p:sldId id="812" r:id="rId35"/>
    <p:sldId id="1077" r:id="rId36"/>
    <p:sldId id="740" r:id="rId37"/>
    <p:sldId id="739" r:id="rId3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72"/>
            <p14:sldId id="755"/>
            <p14:sldId id="756"/>
            <p14:sldId id="757"/>
            <p14:sldId id="758"/>
            <p14:sldId id="833"/>
            <p14:sldId id="868"/>
            <p14:sldId id="1062"/>
            <p14:sldId id="1063"/>
            <p14:sldId id="1064"/>
            <p14:sldId id="1065"/>
            <p14:sldId id="1066"/>
            <p14:sldId id="726"/>
            <p14:sldId id="736"/>
            <p14:sldId id="873"/>
            <p14:sldId id="1067"/>
            <p14:sldId id="801"/>
            <p14:sldId id="1068"/>
            <p14:sldId id="803"/>
            <p14:sldId id="802"/>
            <p14:sldId id="805"/>
            <p14:sldId id="727"/>
            <p14:sldId id="721"/>
            <p14:sldId id="729"/>
            <p14:sldId id="813"/>
            <p14:sldId id="735"/>
            <p14:sldId id="737"/>
            <p14:sldId id="738"/>
            <p14:sldId id="1075"/>
            <p14:sldId id="1073"/>
            <p14:sldId id="1074"/>
            <p14:sldId id="811"/>
            <p14:sldId id="812"/>
            <p14:sldId id="1077"/>
            <p14:sldId id="740"/>
            <p14:sldId id="739"/>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1" autoAdjust="0"/>
    <p:restoredTop sz="95093" autoAdjust="0"/>
  </p:normalViewPr>
  <p:slideViewPr>
    <p:cSldViewPr snapToGrid="0">
      <p:cViewPr varScale="1">
        <p:scale>
          <a:sx n="150" d="100"/>
          <a:sy n="150" d="100"/>
        </p:scale>
        <p:origin x="2316" y="132"/>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2023/5/22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7</a:t>
            </a:fld>
            <a:endParaRPr lang="zh-TW" altLang="en-US"/>
          </a:p>
        </p:txBody>
      </p:sp>
    </p:spTree>
    <p:extLst>
      <p:ext uri="{BB962C8B-B14F-4D97-AF65-F5344CB8AC3E}">
        <p14:creationId xmlns:p14="http://schemas.microsoft.com/office/powerpoint/2010/main" val="31533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243363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Two alpha that change the world</a:t>
            </a:r>
          </a:p>
          <a:p>
            <a:r>
              <a:rPr kumimoji="1" lang="en-US" altLang="zh-TW" dirty="0"/>
              <a:t>Alpha go prove that machine learning has it potential that can learning thing very fast , only 40 days, we can make a machine from zero to be a master of the game of go</a:t>
            </a:r>
          </a:p>
          <a:p>
            <a:r>
              <a:rPr kumimoji="1" lang="en-US" altLang="zh-TW" dirty="0"/>
              <a:t>One of the difficult chess in the world, </a:t>
            </a:r>
          </a:p>
          <a:p>
            <a:r>
              <a:rPr kumimoji="1" lang="en-US" altLang="zh-TW" dirty="0"/>
              <a:t>Furthermore , another application,  Alpha fold2, published on nature ,which can successfully predict protein structure ,why we need to know structure? ,because the functionality of protein is determined by it’s structure</a:t>
            </a:r>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31685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solidFill>
                  <a:srgbClr val="222222"/>
                </a:solidFill>
                <a:latin typeface="-apple-system"/>
              </a:rPr>
              <a:t>O</a:t>
            </a:r>
            <a:r>
              <a:rPr lang="en" altLang="zh-TW" b="1" i="0" dirty="0">
                <a:solidFill>
                  <a:srgbClr val="222222"/>
                </a:solidFill>
                <a:effectLst/>
                <a:latin typeface="-apple-system"/>
              </a:rPr>
              <a:t>verview of artificial intelligence (AI)</a:t>
            </a:r>
            <a:endParaRPr kumimoji="1" lang="en-US" altLang="zh-TW"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24</a:t>
            </a:fld>
            <a:endParaRPr lang="zh-TW" altLang="en-US"/>
          </a:p>
        </p:txBody>
      </p:sp>
    </p:spTree>
    <p:extLst>
      <p:ext uri="{BB962C8B-B14F-4D97-AF65-F5344CB8AC3E}">
        <p14:creationId xmlns:p14="http://schemas.microsoft.com/office/powerpoint/2010/main" val="175228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Machine Learning in Chemistry</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478B9-9AD8-47F0-B2C1-3B63559EDA9E}"/>
              </a:ext>
            </a:extLst>
          </p:cNvPr>
          <p:cNvSpPr>
            <a:spLocks noGrp="1"/>
          </p:cNvSpPr>
          <p:nvPr>
            <p:ph type="title"/>
          </p:nvPr>
        </p:nvSpPr>
        <p:spPr/>
        <p:txBody>
          <a:bodyPr/>
          <a:lstStyle/>
          <a:p>
            <a:r>
              <a:rPr lang="en-US" dirty="0"/>
              <a:t>Forcefield parameters</a:t>
            </a:r>
          </a:p>
        </p:txBody>
      </p:sp>
      <p:sp>
        <p:nvSpPr>
          <p:cNvPr id="4" name="投影片編號版面配置區 3">
            <a:extLst>
              <a:ext uri="{FF2B5EF4-FFF2-40B4-BE49-F238E27FC236}">
                <a16:creationId xmlns:a16="http://schemas.microsoft.com/office/drawing/2014/main" id="{7877F9C5-4861-4814-ACB2-0D7F56D714D1}"/>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1026" name="Picture 2" descr="CHARMm forcefield parameters for aragonite.">
            <a:extLst>
              <a:ext uri="{FF2B5EF4-FFF2-40B4-BE49-F238E27FC236}">
                <a16:creationId xmlns:a16="http://schemas.microsoft.com/office/drawing/2014/main" id="{64A72BE4-8E9D-42F3-A2AF-7B29E2BB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638" y="879893"/>
            <a:ext cx="674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17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4AFC-3D18-416F-9A0B-59D2F7F633E3}"/>
              </a:ext>
            </a:extLst>
          </p:cNvPr>
          <p:cNvSpPr>
            <a:spLocks noGrp="1"/>
          </p:cNvSpPr>
          <p:nvPr>
            <p:ph type="title"/>
          </p:nvPr>
        </p:nvSpPr>
        <p:spPr/>
        <p:txBody>
          <a:bodyPr/>
          <a:lstStyle/>
          <a:p>
            <a:r>
              <a:rPr lang="en-US" dirty="0"/>
              <a:t>Forcefield parameters</a:t>
            </a:r>
          </a:p>
        </p:txBody>
      </p:sp>
      <p:sp>
        <p:nvSpPr>
          <p:cNvPr id="3" name="內容版面配置區 2">
            <a:extLst>
              <a:ext uri="{FF2B5EF4-FFF2-40B4-BE49-F238E27FC236}">
                <a16:creationId xmlns:a16="http://schemas.microsoft.com/office/drawing/2014/main" id="{A5CC1E0A-B296-47ED-83B0-D831753F59DF}"/>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EDCB820-96A4-4A1D-BFD1-1115D162EC8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5" name="圖片 4">
            <a:extLst>
              <a:ext uri="{FF2B5EF4-FFF2-40B4-BE49-F238E27FC236}">
                <a16:creationId xmlns:a16="http://schemas.microsoft.com/office/drawing/2014/main" id="{A806F0F7-F011-424D-9E89-ED7A85180A99}"/>
              </a:ext>
            </a:extLst>
          </p:cNvPr>
          <p:cNvPicPr>
            <a:picLocks noChangeAspect="1"/>
          </p:cNvPicPr>
          <p:nvPr/>
        </p:nvPicPr>
        <p:blipFill>
          <a:blip r:embed="rId2"/>
          <a:stretch>
            <a:fillRect/>
          </a:stretch>
        </p:blipFill>
        <p:spPr>
          <a:xfrm>
            <a:off x="1922151" y="879892"/>
            <a:ext cx="5226673" cy="5408763"/>
          </a:xfrm>
          <a:prstGeom prst="rect">
            <a:avLst/>
          </a:prstGeom>
        </p:spPr>
      </p:pic>
    </p:spTree>
    <p:extLst>
      <p:ext uri="{BB962C8B-B14F-4D97-AF65-F5344CB8AC3E}">
        <p14:creationId xmlns:p14="http://schemas.microsoft.com/office/powerpoint/2010/main" val="23074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5EEC9-627F-4A9B-BA85-0EF6C40AAF62}"/>
              </a:ext>
            </a:extLst>
          </p:cNvPr>
          <p:cNvSpPr>
            <a:spLocks noGrp="1"/>
          </p:cNvSpPr>
          <p:nvPr>
            <p:ph type="title"/>
          </p:nvPr>
        </p:nvSpPr>
        <p:spPr/>
        <p:txBody>
          <a:bodyPr/>
          <a:lstStyle/>
          <a:p>
            <a:r>
              <a:rPr lang="en-US" dirty="0"/>
              <a:t>Forcefield parameters</a:t>
            </a:r>
          </a:p>
        </p:txBody>
      </p:sp>
      <p:sp>
        <p:nvSpPr>
          <p:cNvPr id="3" name="內容版面配置區 2">
            <a:extLst>
              <a:ext uri="{FF2B5EF4-FFF2-40B4-BE49-F238E27FC236}">
                <a16:creationId xmlns:a16="http://schemas.microsoft.com/office/drawing/2014/main" id="{F2E263AB-37FF-419E-AB3E-BC5BAD518D6C}"/>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56DCDAE-1C31-4D71-946A-5E4927E449A1}"/>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2050" name="Picture 2">
            <a:extLst>
              <a:ext uri="{FF2B5EF4-FFF2-40B4-BE49-F238E27FC236}">
                <a16:creationId xmlns:a16="http://schemas.microsoft.com/office/drawing/2014/main" id="{CBAF1304-8A64-418C-821A-B0A47B9BC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3255421" cy="57308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CD05333-0915-4941-A408-64988427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663" y="1150186"/>
            <a:ext cx="4400722" cy="437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6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CFC2C-0F7B-45CD-A332-78868D9841E2}"/>
              </a:ext>
            </a:extLst>
          </p:cNvPr>
          <p:cNvSpPr>
            <a:spLocks noGrp="1"/>
          </p:cNvSpPr>
          <p:nvPr>
            <p:ph type="title"/>
          </p:nvPr>
        </p:nvSpPr>
        <p:spPr/>
        <p:txBody>
          <a:bodyPr/>
          <a:lstStyle/>
          <a:p>
            <a:r>
              <a:rPr lang="en-US" altLang="zh-TW" sz="2400" dirty="0"/>
              <a:t>In Taiwan: Asia’s silicon valley 2.0</a:t>
            </a:r>
            <a:endParaRPr lang="en-US" sz="2400" dirty="0"/>
          </a:p>
        </p:txBody>
      </p:sp>
      <p:sp>
        <p:nvSpPr>
          <p:cNvPr id="4" name="投影片編號版面配置區 3">
            <a:extLst>
              <a:ext uri="{FF2B5EF4-FFF2-40B4-BE49-F238E27FC236}">
                <a16:creationId xmlns:a16="http://schemas.microsoft.com/office/drawing/2014/main" id="{1B519AFF-E5CF-4B24-A4C0-526DFCE11D2B}"/>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2050" name="Picture 2" descr="亞洲‧矽谷">
            <a:extLst>
              <a:ext uri="{FF2B5EF4-FFF2-40B4-BE49-F238E27FC236}">
                <a16:creationId xmlns:a16="http://schemas.microsoft.com/office/drawing/2014/main" id="{8C344823-4EE3-4A38-A343-749A8088B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91" y="982683"/>
            <a:ext cx="8698017" cy="489263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626DCF6-33BD-4C2A-8B50-A3C96CC17431}"/>
              </a:ext>
            </a:extLst>
          </p:cNvPr>
          <p:cNvSpPr txBox="1"/>
          <p:nvPr/>
        </p:nvSpPr>
        <p:spPr>
          <a:xfrm>
            <a:off x="0" y="6642556"/>
            <a:ext cx="4040777"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https://www.ey.gov.tw/achievement/F856D03EF813C8E7 Accessed on 2022/11/17</a:t>
            </a:r>
          </a:p>
        </p:txBody>
      </p:sp>
      <p:sp>
        <p:nvSpPr>
          <p:cNvPr id="8" name="矩形 7">
            <a:extLst>
              <a:ext uri="{FF2B5EF4-FFF2-40B4-BE49-F238E27FC236}">
                <a16:creationId xmlns:a16="http://schemas.microsoft.com/office/drawing/2014/main" id="{C54D6D91-B16F-4964-A69A-65EA4873DF43}"/>
              </a:ext>
            </a:extLst>
          </p:cNvPr>
          <p:cNvSpPr/>
          <p:nvPr/>
        </p:nvSpPr>
        <p:spPr>
          <a:xfrm>
            <a:off x="1389722" y="4429615"/>
            <a:ext cx="1428980" cy="46419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3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0E3310-885E-3A81-4F2E-44E830D83B3D}"/>
              </a:ext>
            </a:extLst>
          </p:cNvPr>
          <p:cNvSpPr>
            <a:spLocks noGrp="1"/>
          </p:cNvSpPr>
          <p:nvPr>
            <p:ph type="title"/>
          </p:nvPr>
        </p:nvSpPr>
        <p:spPr>
          <a:xfrm>
            <a:off x="2932752" y="59692"/>
            <a:ext cx="5546784" cy="651600"/>
          </a:xfrm>
        </p:spPr>
        <p:txBody>
          <a:bodyPr/>
          <a:lstStyle/>
          <a:p>
            <a:r>
              <a:rPr kumimoji="1" lang="en-US" altLang="zh-TW" dirty="0"/>
              <a:t>What is Machine Learning</a:t>
            </a:r>
            <a:endParaRPr kumimoji="1" lang="zh-TW" altLang="en-US" dirty="0"/>
          </a:p>
        </p:txBody>
      </p:sp>
      <p:sp>
        <p:nvSpPr>
          <p:cNvPr id="3" name="內容版面配置區 2">
            <a:extLst>
              <a:ext uri="{FF2B5EF4-FFF2-40B4-BE49-F238E27FC236}">
                <a16:creationId xmlns:a16="http://schemas.microsoft.com/office/drawing/2014/main" id="{24BD182A-E9FA-4D5B-B7F3-82C0F7532507}"/>
              </a:ext>
            </a:extLst>
          </p:cNvPr>
          <p:cNvSpPr>
            <a:spLocks noGrp="1"/>
          </p:cNvSpPr>
          <p:nvPr>
            <p:ph idx="1"/>
          </p:nvPr>
        </p:nvSpPr>
        <p:spPr>
          <a:xfrm>
            <a:off x="228600" y="788124"/>
            <a:ext cx="8686800" cy="5408763"/>
          </a:xfrm>
        </p:spPr>
        <p:txBody>
          <a:bodyPr>
            <a:normAutofit/>
          </a:bodyPr>
          <a:lstStyle/>
          <a:p>
            <a:r>
              <a:rPr lang="en" altLang="zh-TW" sz="2000" b="0" i="0" dirty="0">
                <a:effectLst/>
              </a:rPr>
              <a:t>Machine learning is a branch of</a:t>
            </a:r>
            <a:r>
              <a:rPr lang="en" altLang="zh-TW" sz="2000" b="0" i="0" strike="noStrike" dirty="0">
                <a:effectLst/>
              </a:rPr>
              <a:t> artificial intelligence (AI) </a:t>
            </a:r>
            <a:r>
              <a:rPr lang="en" altLang="zh-TW" sz="2000" b="0" i="0" dirty="0">
                <a:effectLst/>
              </a:rPr>
              <a:t> and computer science which focuses on the use of data and algorithms to imitate the way that humans learn, gradually improving its accuracy.</a:t>
            </a:r>
          </a:p>
          <a:p>
            <a:r>
              <a:rPr lang="en" altLang="zh-TW" sz="2000" b="0" i="0" dirty="0">
                <a:effectLst/>
              </a:rPr>
              <a:t>Machine learning is a crucial part of data science. It involves using algorithms and statistical methods to classify, predict, and discover insights in large datasets.</a:t>
            </a:r>
            <a:r>
              <a:rPr lang="en" altLang="zh-TW" sz="1600" b="0" i="0" dirty="0">
                <a:solidFill>
                  <a:srgbClr val="161616"/>
                </a:solidFill>
                <a:effectLst/>
              </a:rPr>
              <a:t>  </a:t>
            </a:r>
            <a:endParaRPr kumimoji="1" lang="en" altLang="zh-TW" sz="2000" dirty="0"/>
          </a:p>
        </p:txBody>
      </p:sp>
      <p:sp>
        <p:nvSpPr>
          <p:cNvPr id="4" name="投影片編號版面配置區 3">
            <a:extLst>
              <a:ext uri="{FF2B5EF4-FFF2-40B4-BE49-F238E27FC236}">
                <a16:creationId xmlns:a16="http://schemas.microsoft.com/office/drawing/2014/main" id="{C1060A27-7543-126B-F122-9D4E25C73AF2}"/>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6" name="Picture 2" descr="Fig. 1">
            <a:extLst>
              <a:ext uri="{FF2B5EF4-FFF2-40B4-BE49-F238E27FC236}">
                <a16:creationId xmlns:a16="http://schemas.microsoft.com/office/drawing/2014/main" id="{84E21F04-6DEE-F7BD-CCD3-A740FAE8A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87" y="2964496"/>
            <a:ext cx="6062209" cy="343630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9F2A0FD-C5B1-3A62-8BE3-902C89770301}"/>
              </a:ext>
            </a:extLst>
          </p:cNvPr>
          <p:cNvSpPr txBox="1"/>
          <p:nvPr/>
        </p:nvSpPr>
        <p:spPr>
          <a:xfrm>
            <a:off x="1753787" y="6488693"/>
            <a:ext cx="6400800" cy="307777"/>
          </a:xfrm>
          <a:prstGeom prst="rect">
            <a:avLst/>
          </a:prstGeom>
          <a:noFill/>
        </p:spPr>
        <p:txBody>
          <a:bodyPr wrap="square">
            <a:spAutoFit/>
          </a:bodyPr>
          <a:lstStyle/>
          <a:p>
            <a:r>
              <a:rPr lang="en" altLang="zh-TW" sz="1400" b="0" i="0" dirty="0">
                <a:solidFill>
                  <a:srgbClr val="222222"/>
                </a:solidFill>
                <a:effectLst/>
                <a:latin typeface="Arial" panose="020B0604020202020204" pitchFamily="34" charset="0"/>
                <a:cs typeface="Arial" panose="020B0604020202020204" pitchFamily="34" charset="0"/>
              </a:rPr>
              <a:t>Choudhary, K., </a:t>
            </a:r>
            <a:r>
              <a:rPr lang="en" altLang="zh-TW" sz="1400" b="0" i="0" dirty="0" err="1">
                <a:solidFill>
                  <a:srgbClr val="222222"/>
                </a:solidFill>
                <a:effectLst/>
                <a:latin typeface="Arial" panose="020B0604020202020204" pitchFamily="34" charset="0"/>
                <a:cs typeface="Arial" panose="020B0604020202020204" pitchFamily="34" charset="0"/>
              </a:rPr>
              <a:t>DeCost</a:t>
            </a:r>
            <a:r>
              <a:rPr lang="en" altLang="zh-TW" sz="1400" b="0" i="0" dirty="0">
                <a:solidFill>
                  <a:srgbClr val="222222"/>
                </a:solidFill>
                <a:effectLst/>
                <a:latin typeface="Arial" panose="020B0604020202020204" pitchFamily="34" charset="0"/>
                <a:cs typeface="Arial" panose="020B0604020202020204" pitchFamily="34" charset="0"/>
              </a:rPr>
              <a:t>, B., Chen, C. </a:t>
            </a:r>
            <a:r>
              <a:rPr lang="en" altLang="zh-TW" sz="1400" b="0" i="1" dirty="0">
                <a:solidFill>
                  <a:srgbClr val="222222"/>
                </a:solidFill>
                <a:effectLst/>
                <a:latin typeface="Arial" panose="020B0604020202020204" pitchFamily="34" charset="0"/>
                <a:cs typeface="Arial" panose="020B0604020202020204" pitchFamily="34" charset="0"/>
              </a:rPr>
              <a:t>et al.</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npj</a:t>
            </a:r>
            <a:r>
              <a:rPr lang="en" altLang="zh-TW" sz="1400" b="0" i="1"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Comput</a:t>
            </a:r>
            <a:r>
              <a:rPr lang="en" altLang="zh-TW" sz="1400" b="0" i="1" dirty="0">
                <a:solidFill>
                  <a:srgbClr val="222222"/>
                </a:solidFill>
                <a:effectLst/>
                <a:latin typeface="Arial" panose="020B0604020202020204" pitchFamily="34" charset="0"/>
                <a:cs typeface="Arial" panose="020B0604020202020204" pitchFamily="34" charset="0"/>
              </a:rPr>
              <a:t> Mater</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1" i="0" dirty="0">
                <a:solidFill>
                  <a:srgbClr val="222222"/>
                </a:solidFill>
                <a:effectLst/>
                <a:latin typeface="Arial" panose="020B0604020202020204" pitchFamily="34" charset="0"/>
                <a:cs typeface="Arial" panose="020B0604020202020204" pitchFamily="34" charset="0"/>
              </a:rPr>
              <a:t>8, </a:t>
            </a:r>
            <a:r>
              <a:rPr lang="en" altLang="zh-TW" sz="1400" b="0" i="0" dirty="0">
                <a:solidFill>
                  <a:srgbClr val="222222"/>
                </a:solidFill>
                <a:effectLst/>
                <a:latin typeface="Arial" panose="020B0604020202020204" pitchFamily="34" charset="0"/>
                <a:cs typeface="Arial" panose="020B0604020202020204" pitchFamily="34" charset="0"/>
              </a:rPr>
              <a:t>59 (2022)</a:t>
            </a:r>
            <a:endParaRPr lang="zh-TW"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946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p:txBody>
          <a:bodyPr/>
          <a:lstStyle/>
          <a:p>
            <a:r>
              <a:rPr lang="en-US" altLang="en-US" dirty="0"/>
              <a:t>Applications of ML</a:t>
            </a:r>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15</a:t>
            </a:fld>
            <a:endParaRPr lang="en-US" altLang="en-US" dirty="0"/>
          </a:p>
        </p:txBody>
      </p:sp>
      <p:pic>
        <p:nvPicPr>
          <p:cNvPr id="1028" name="Picture 4" descr="最新一期《自然》（Nature）雜誌公布， Google 旗下 Deepmind 公司研發的人工智能程式 AlphaGo 戰勝了歐洲圍棋冠軍樊麾。google DeepMind">
            <a:extLst>
              <a:ext uri="{FF2B5EF4-FFF2-40B4-BE49-F238E27FC236}">
                <a16:creationId xmlns:a16="http://schemas.microsoft.com/office/drawing/2014/main" id="{F56CDF89-A08B-07DA-A2FF-796131C3B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592"/>
          <a:stretch/>
        </p:blipFill>
        <p:spPr bwMode="auto">
          <a:xfrm>
            <a:off x="1001947" y="1828275"/>
            <a:ext cx="3278223" cy="369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圖片">
            <a:extLst>
              <a:ext uri="{FF2B5EF4-FFF2-40B4-BE49-F238E27FC236}">
                <a16:creationId xmlns:a16="http://schemas.microsoft.com/office/drawing/2014/main" id="{B1EAABF6-809A-7D9D-56E3-3D91CC9FC5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000" b="9173"/>
          <a:stretch/>
        </p:blipFill>
        <p:spPr bwMode="auto">
          <a:xfrm>
            <a:off x="5193623" y="1828275"/>
            <a:ext cx="3112851" cy="369216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AB8160D-1821-4165-1063-2D22D89D425A}"/>
              </a:ext>
            </a:extLst>
          </p:cNvPr>
          <p:cNvSpPr txBox="1"/>
          <p:nvPr/>
        </p:nvSpPr>
        <p:spPr>
          <a:xfrm>
            <a:off x="2849670" y="6231523"/>
            <a:ext cx="3477978" cy="338554"/>
          </a:xfrm>
          <a:prstGeom prst="rect">
            <a:avLst/>
          </a:prstGeom>
          <a:noFill/>
        </p:spPr>
        <p:txBody>
          <a:bodyPr wrap="square">
            <a:spAutoFit/>
          </a:bodyPr>
          <a:lstStyle/>
          <a:p>
            <a:r>
              <a:rPr lang="en" altLang="zh-TW" sz="800" b="0" i="0" dirty="0">
                <a:solidFill>
                  <a:srgbClr val="222222"/>
                </a:solidFill>
                <a:effectLst/>
                <a:latin typeface="Arial" panose="020B0604020202020204" pitchFamily="34" charset="0"/>
                <a:cs typeface="Arial" panose="020B0604020202020204" pitchFamily="34" charset="0"/>
              </a:rPr>
              <a:t>Silver, D., Huang, A., Maddison, C. </a:t>
            </a:r>
            <a:r>
              <a:rPr lang="en" altLang="zh-TW" sz="800" b="0" i="1" dirty="0">
                <a:solidFill>
                  <a:srgbClr val="222222"/>
                </a:solidFill>
                <a:effectLst/>
                <a:latin typeface="Arial" panose="020B0604020202020204" pitchFamily="34" charset="0"/>
                <a:cs typeface="Arial" panose="020B0604020202020204" pitchFamily="34" charset="0"/>
              </a:rPr>
              <a:t>et al.</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0" i="1" dirty="0">
                <a:solidFill>
                  <a:srgbClr val="222222"/>
                </a:solidFill>
                <a:effectLst/>
                <a:latin typeface="Arial" panose="020B0604020202020204" pitchFamily="34" charset="0"/>
                <a:cs typeface="Arial" panose="020B0604020202020204" pitchFamily="34" charset="0"/>
              </a:rPr>
              <a:t>Nature</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1" i="0" dirty="0">
                <a:solidFill>
                  <a:srgbClr val="222222"/>
                </a:solidFill>
                <a:effectLst/>
                <a:latin typeface="Arial" panose="020B0604020202020204" pitchFamily="34" charset="0"/>
                <a:cs typeface="Arial" panose="020B0604020202020204" pitchFamily="34" charset="0"/>
              </a:rPr>
              <a:t>529</a:t>
            </a:r>
            <a:r>
              <a:rPr lang="en" altLang="zh-TW" sz="800" b="0" i="0" dirty="0">
                <a:solidFill>
                  <a:srgbClr val="222222"/>
                </a:solidFill>
                <a:effectLst/>
                <a:latin typeface="Arial" panose="020B0604020202020204" pitchFamily="34" charset="0"/>
                <a:cs typeface="Arial" panose="020B0604020202020204" pitchFamily="34" charset="0"/>
              </a:rPr>
              <a:t>, 484–489 (2016)</a:t>
            </a:r>
          </a:p>
          <a:p>
            <a:r>
              <a:rPr lang="en" altLang="zh-TW" sz="800" b="0" i="0" dirty="0">
                <a:solidFill>
                  <a:srgbClr val="222222"/>
                </a:solidFill>
                <a:effectLst/>
                <a:latin typeface="-apple-system"/>
              </a:rPr>
              <a:t>Jumper, J., Evans, R., </a:t>
            </a:r>
            <a:r>
              <a:rPr lang="en" altLang="zh-TW" sz="800" b="0" i="0" dirty="0" err="1">
                <a:solidFill>
                  <a:srgbClr val="222222"/>
                </a:solidFill>
                <a:effectLst/>
                <a:latin typeface="-apple-system"/>
              </a:rPr>
              <a:t>Pritzel</a:t>
            </a:r>
            <a:r>
              <a:rPr lang="en" altLang="zh-TW" sz="800" b="0" i="0" dirty="0">
                <a:solidFill>
                  <a:srgbClr val="222222"/>
                </a:solidFill>
                <a:effectLst/>
                <a:latin typeface="-apple-system"/>
              </a:rPr>
              <a:t>, A. </a:t>
            </a:r>
            <a:r>
              <a:rPr lang="en" altLang="zh-TW" sz="800" b="0" i="1" dirty="0">
                <a:solidFill>
                  <a:srgbClr val="222222"/>
                </a:solidFill>
                <a:effectLst/>
                <a:latin typeface="-apple-system"/>
              </a:rPr>
              <a:t>et al.</a:t>
            </a:r>
            <a:r>
              <a:rPr lang="en" altLang="zh-TW" sz="800" b="0" i="0" dirty="0">
                <a:solidFill>
                  <a:srgbClr val="222222"/>
                </a:solidFill>
                <a:effectLst/>
                <a:latin typeface="-apple-system"/>
              </a:rPr>
              <a:t>  </a:t>
            </a:r>
            <a:r>
              <a:rPr lang="en" altLang="zh-TW" sz="800" b="0" i="1" dirty="0">
                <a:solidFill>
                  <a:srgbClr val="222222"/>
                </a:solidFill>
                <a:effectLst/>
                <a:latin typeface="-apple-system"/>
              </a:rPr>
              <a:t>Nature</a:t>
            </a:r>
            <a:r>
              <a:rPr lang="en" altLang="zh-TW" sz="800" b="0" i="0" dirty="0">
                <a:solidFill>
                  <a:srgbClr val="222222"/>
                </a:solidFill>
                <a:effectLst/>
                <a:latin typeface="-apple-system"/>
              </a:rPr>
              <a:t> </a:t>
            </a:r>
            <a:r>
              <a:rPr lang="en" altLang="zh-TW" sz="800" b="1" i="0" dirty="0">
                <a:solidFill>
                  <a:srgbClr val="222222"/>
                </a:solidFill>
                <a:effectLst/>
                <a:latin typeface="-apple-system"/>
              </a:rPr>
              <a:t>596</a:t>
            </a:r>
            <a:r>
              <a:rPr lang="en" altLang="zh-TW" sz="800" b="0" i="0" dirty="0">
                <a:solidFill>
                  <a:srgbClr val="222222"/>
                </a:solidFill>
                <a:effectLst/>
                <a:latin typeface="-apple-system"/>
              </a:rPr>
              <a:t>, 583–589 (2021)</a:t>
            </a:r>
            <a:endParaRPr lang="zh-TW"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145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CDC13-DF7E-4301-BBD7-18089623129D}"/>
              </a:ext>
            </a:extLst>
          </p:cNvPr>
          <p:cNvSpPr>
            <a:spLocks noGrp="1"/>
          </p:cNvSpPr>
          <p:nvPr>
            <p:ph type="title"/>
          </p:nvPr>
        </p:nvSpPr>
        <p:spPr/>
        <p:txBody>
          <a:bodyPr/>
          <a:lstStyle/>
          <a:p>
            <a:r>
              <a:rPr lang="en-US" altLang="zh-TW" dirty="0"/>
              <a:t>The latest big hit</a:t>
            </a:r>
            <a:endParaRPr lang="zh-TW" altLang="en-US" dirty="0"/>
          </a:p>
        </p:txBody>
      </p:sp>
      <p:sp>
        <p:nvSpPr>
          <p:cNvPr id="4" name="投影片編號版面配置區 3">
            <a:extLst>
              <a:ext uri="{FF2B5EF4-FFF2-40B4-BE49-F238E27FC236}">
                <a16:creationId xmlns:a16="http://schemas.microsoft.com/office/drawing/2014/main" id="{2CB3A974-A3C2-43F2-AF81-565A07027A8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6" name="圖片 5">
            <a:extLst>
              <a:ext uri="{FF2B5EF4-FFF2-40B4-BE49-F238E27FC236}">
                <a16:creationId xmlns:a16="http://schemas.microsoft.com/office/drawing/2014/main" id="{E0433DF3-8CCA-4E84-A996-1A2C9009361E}"/>
              </a:ext>
            </a:extLst>
          </p:cNvPr>
          <p:cNvPicPr>
            <a:picLocks noChangeAspect="1"/>
          </p:cNvPicPr>
          <p:nvPr/>
        </p:nvPicPr>
        <p:blipFill>
          <a:blip r:embed="rId2"/>
          <a:stretch>
            <a:fillRect/>
          </a:stretch>
        </p:blipFill>
        <p:spPr>
          <a:xfrm>
            <a:off x="815546" y="2149066"/>
            <a:ext cx="2559867" cy="2559867"/>
          </a:xfrm>
          <a:prstGeom prst="rect">
            <a:avLst/>
          </a:prstGeom>
        </p:spPr>
      </p:pic>
      <p:pic>
        <p:nvPicPr>
          <p:cNvPr id="8" name="圖片 7">
            <a:extLst>
              <a:ext uri="{FF2B5EF4-FFF2-40B4-BE49-F238E27FC236}">
                <a16:creationId xmlns:a16="http://schemas.microsoft.com/office/drawing/2014/main" id="{EF7ADA31-BB32-4CCB-8997-0931314F8D6F}"/>
              </a:ext>
            </a:extLst>
          </p:cNvPr>
          <p:cNvPicPr>
            <a:picLocks noChangeAspect="1"/>
          </p:cNvPicPr>
          <p:nvPr/>
        </p:nvPicPr>
        <p:blipFill rotWithShape="1">
          <a:blip r:embed="rId3"/>
          <a:srcRect l="2317"/>
          <a:stretch/>
        </p:blipFill>
        <p:spPr>
          <a:xfrm>
            <a:off x="4055952" y="878253"/>
            <a:ext cx="4630848" cy="5523702"/>
          </a:xfrm>
          <a:prstGeom prst="rect">
            <a:avLst/>
          </a:prstGeom>
        </p:spPr>
      </p:pic>
      <p:sp>
        <p:nvSpPr>
          <p:cNvPr id="9" name="矩形 8">
            <a:extLst>
              <a:ext uri="{FF2B5EF4-FFF2-40B4-BE49-F238E27FC236}">
                <a16:creationId xmlns:a16="http://schemas.microsoft.com/office/drawing/2014/main" id="{653B0BDD-8BCE-4EF7-AF9F-B3848EA235AF}"/>
              </a:ext>
            </a:extLst>
          </p:cNvPr>
          <p:cNvSpPr/>
          <p:nvPr/>
        </p:nvSpPr>
        <p:spPr>
          <a:xfrm>
            <a:off x="0" y="6642556"/>
            <a:ext cx="2635658" cy="215444"/>
          </a:xfrm>
          <a:prstGeom prst="rect">
            <a:avLst/>
          </a:prstGeom>
        </p:spPr>
        <p:txBody>
          <a:bodyPr wrap="none">
            <a:spAutoFit/>
          </a:bodyPr>
          <a:lstStyle/>
          <a:p>
            <a:r>
              <a:rPr lang="zh-TW" altLang="en-US" sz="800" dirty="0">
                <a:latin typeface="+mj-lt"/>
              </a:rPr>
              <a:t>https://chat.openai.com/chat </a:t>
            </a:r>
            <a:r>
              <a:rPr lang="en-US" altLang="zh-TW" sz="800" dirty="0">
                <a:latin typeface="+mj-lt"/>
              </a:rPr>
              <a:t>accessed on 2023/03/01</a:t>
            </a:r>
            <a:endParaRPr lang="zh-TW" altLang="en-US" sz="800" dirty="0">
              <a:latin typeface="+mj-lt"/>
            </a:endParaRPr>
          </a:p>
        </p:txBody>
      </p:sp>
      <p:sp>
        <p:nvSpPr>
          <p:cNvPr id="3" name="文字方塊 2">
            <a:extLst>
              <a:ext uri="{FF2B5EF4-FFF2-40B4-BE49-F238E27FC236}">
                <a16:creationId xmlns:a16="http://schemas.microsoft.com/office/drawing/2014/main" id="{1F4B3192-907F-40D9-9B97-16500DB1AB8D}"/>
              </a:ext>
            </a:extLst>
          </p:cNvPr>
          <p:cNvSpPr txBox="1"/>
          <p:nvPr/>
        </p:nvSpPr>
        <p:spPr>
          <a:xfrm>
            <a:off x="182102" y="5101048"/>
            <a:ext cx="3822393" cy="369332"/>
          </a:xfrm>
          <a:prstGeom prst="rect">
            <a:avLst/>
          </a:prstGeom>
          <a:noFill/>
        </p:spPr>
        <p:txBody>
          <a:bodyPr wrap="none" rtlCol="0">
            <a:spAutoFit/>
          </a:bodyPr>
          <a:lstStyle/>
          <a:p>
            <a:r>
              <a:rPr lang="en-US" altLang="zh-TW" i="1" dirty="0"/>
              <a:t>Generative </a:t>
            </a:r>
            <a:r>
              <a:rPr lang="en-US" i="1" dirty="0"/>
              <a:t>Pre-trained Transformer</a:t>
            </a:r>
          </a:p>
        </p:txBody>
      </p:sp>
    </p:spTree>
    <p:extLst>
      <p:ext uri="{BB962C8B-B14F-4D97-AF65-F5344CB8AC3E}">
        <p14:creationId xmlns:p14="http://schemas.microsoft.com/office/powerpoint/2010/main" val="8375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1BF8-DC9A-49AC-8B6A-9006FBB2C0DD}"/>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PhysChem</a:t>
            </a:r>
            <a:endParaRPr lang="en-US" dirty="0"/>
          </a:p>
        </p:txBody>
      </p:sp>
      <p:sp>
        <p:nvSpPr>
          <p:cNvPr id="4" name="投影片編號版面配置區 3">
            <a:extLst>
              <a:ext uri="{FF2B5EF4-FFF2-40B4-BE49-F238E27FC236}">
                <a16:creationId xmlns:a16="http://schemas.microsoft.com/office/drawing/2014/main" id="{079CA11E-1FD3-48D7-8AF9-A8708222CAE5}"/>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2050" name="Picture 2" descr="Fig. 1">
            <a:extLst>
              <a:ext uri="{FF2B5EF4-FFF2-40B4-BE49-F238E27FC236}">
                <a16:creationId xmlns:a16="http://schemas.microsoft.com/office/drawing/2014/main" id="{E5456C0E-FA5D-44D2-9D48-20F64FD8D50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65" r="47905" b="33625"/>
          <a:stretch/>
        </p:blipFill>
        <p:spPr bwMode="auto">
          <a:xfrm>
            <a:off x="396240" y="1155358"/>
            <a:ext cx="2850805" cy="267525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EF8D1-DE07-41DD-B652-9AC83F54D990}"/>
              </a:ext>
            </a:extLst>
          </p:cNvPr>
          <p:cNvSpPr txBox="1"/>
          <p:nvPr/>
        </p:nvSpPr>
        <p:spPr>
          <a:xfrm>
            <a:off x="0" y="6642556"/>
            <a:ext cx="7773236" cy="215444"/>
          </a:xfrm>
          <a:prstGeom prst="rect">
            <a:avLst/>
          </a:prstGeom>
          <a:noFill/>
        </p:spPr>
        <p:txBody>
          <a:bodyPr wrap="square">
            <a:spAutoFit/>
          </a:bodyPr>
          <a:lstStyle/>
          <a:p>
            <a:pPr>
              <a:spcBef>
                <a:spcPts val="0"/>
              </a:spcBef>
              <a:spcAft>
                <a:spcPts val="0"/>
              </a:spcAft>
            </a:pPr>
            <a:r>
              <a:rPr lang="en-US" sz="800" dirty="0" err="1">
                <a:effectLst/>
              </a:rPr>
              <a:t>Brockherde</a:t>
            </a:r>
            <a:r>
              <a:rPr lang="en-US" sz="800" dirty="0">
                <a:effectLst/>
              </a:rPr>
              <a:t>, F.; Vogt, L.; Li, L.; Tuckerman, M. E.; Burke, K.; Müller, K.-R. Bypassing the Kohn-Sham Equations with Machine Learning. </a:t>
            </a:r>
            <a:r>
              <a:rPr lang="en-US" sz="800" i="1" dirty="0">
                <a:effectLst/>
              </a:rPr>
              <a:t>Nat </a:t>
            </a:r>
            <a:r>
              <a:rPr lang="en-US" sz="800" i="1" dirty="0" err="1">
                <a:effectLst/>
              </a:rPr>
              <a:t>Commun</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(1), 872.</a:t>
            </a:r>
          </a:p>
        </p:txBody>
      </p:sp>
      <p:pic>
        <p:nvPicPr>
          <p:cNvPr id="9" name="Picture 4" descr="Fig. 1">
            <a:extLst>
              <a:ext uri="{FF2B5EF4-FFF2-40B4-BE49-F238E27FC236}">
                <a16:creationId xmlns:a16="http://schemas.microsoft.com/office/drawing/2014/main" id="{725AE650-A189-487B-A994-25F96C8A8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7" t="71131"/>
          <a:stretch/>
        </p:blipFill>
        <p:spPr bwMode="auto">
          <a:xfrm>
            <a:off x="396240" y="4033907"/>
            <a:ext cx="8274095" cy="195502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79ED5829-9EBC-4067-8085-041235773586}"/>
              </a:ext>
            </a:extLst>
          </p:cNvPr>
          <p:cNvPicPr>
            <a:picLocks noChangeAspect="1"/>
          </p:cNvPicPr>
          <p:nvPr/>
        </p:nvPicPr>
        <p:blipFill>
          <a:blip r:embed="rId3"/>
          <a:stretch>
            <a:fillRect/>
          </a:stretch>
        </p:blipFill>
        <p:spPr>
          <a:xfrm>
            <a:off x="3218355" y="1155358"/>
            <a:ext cx="5468444" cy="2675255"/>
          </a:xfrm>
          <a:prstGeom prst="rect">
            <a:avLst/>
          </a:prstGeom>
        </p:spPr>
      </p:pic>
    </p:spTree>
    <p:extLst>
      <p:ext uri="{BB962C8B-B14F-4D97-AF65-F5344CB8AC3E}">
        <p14:creationId xmlns:p14="http://schemas.microsoft.com/office/powerpoint/2010/main" val="284386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1BF8-DC9A-49AC-8B6A-9006FBB2C0DD}"/>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PhysChem</a:t>
            </a:r>
            <a:endParaRPr lang="en-US" dirty="0"/>
          </a:p>
        </p:txBody>
      </p:sp>
      <p:sp>
        <p:nvSpPr>
          <p:cNvPr id="4" name="投影片編號版面配置區 3">
            <a:extLst>
              <a:ext uri="{FF2B5EF4-FFF2-40B4-BE49-F238E27FC236}">
                <a16:creationId xmlns:a16="http://schemas.microsoft.com/office/drawing/2014/main" id="{079CA11E-1FD3-48D7-8AF9-A8708222CAE5}"/>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7" name="文字方塊 6">
            <a:extLst>
              <a:ext uri="{FF2B5EF4-FFF2-40B4-BE49-F238E27FC236}">
                <a16:creationId xmlns:a16="http://schemas.microsoft.com/office/drawing/2014/main" id="{5A9EF8D1-DE07-41DD-B652-9AC83F54D990}"/>
              </a:ext>
            </a:extLst>
          </p:cNvPr>
          <p:cNvSpPr txBox="1"/>
          <p:nvPr/>
        </p:nvSpPr>
        <p:spPr>
          <a:xfrm>
            <a:off x="0" y="6642556"/>
            <a:ext cx="7773236" cy="215444"/>
          </a:xfrm>
          <a:prstGeom prst="rect">
            <a:avLst/>
          </a:prstGeom>
          <a:noFill/>
        </p:spPr>
        <p:txBody>
          <a:bodyPr wrap="square">
            <a:spAutoFit/>
          </a:bodyPr>
          <a:lstStyle/>
          <a:p>
            <a:pPr>
              <a:spcBef>
                <a:spcPts val="0"/>
              </a:spcBef>
              <a:spcAft>
                <a:spcPts val="0"/>
              </a:spcAft>
            </a:pPr>
            <a:r>
              <a:rPr lang="en-US" sz="800" dirty="0" err="1">
                <a:effectLst/>
              </a:rPr>
              <a:t>Brockherde</a:t>
            </a:r>
            <a:r>
              <a:rPr lang="en-US" sz="800" dirty="0">
                <a:effectLst/>
              </a:rPr>
              <a:t>, F.; Vogt, L.; Li, L.; Tuckerman, M. E.; Burke, K.; Müller, K.-R. Bypassing the Kohn-Sham Equations with Machine Learning. </a:t>
            </a:r>
            <a:r>
              <a:rPr lang="en-US" sz="800" i="1" dirty="0">
                <a:effectLst/>
              </a:rPr>
              <a:t>Nat </a:t>
            </a:r>
            <a:r>
              <a:rPr lang="en-US" sz="800" i="1" dirty="0" err="1">
                <a:effectLst/>
              </a:rPr>
              <a:t>Commun</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(1), 872.</a:t>
            </a:r>
          </a:p>
        </p:txBody>
      </p:sp>
      <p:pic>
        <p:nvPicPr>
          <p:cNvPr id="3" name="圖片 2">
            <a:extLst>
              <a:ext uri="{FF2B5EF4-FFF2-40B4-BE49-F238E27FC236}">
                <a16:creationId xmlns:a16="http://schemas.microsoft.com/office/drawing/2014/main" id="{76EAF956-6796-4869-921A-7A1E51EFF2A6}"/>
              </a:ext>
            </a:extLst>
          </p:cNvPr>
          <p:cNvPicPr>
            <a:picLocks noChangeAspect="1"/>
          </p:cNvPicPr>
          <p:nvPr/>
        </p:nvPicPr>
        <p:blipFill>
          <a:blip r:embed="rId2"/>
          <a:stretch>
            <a:fillRect/>
          </a:stretch>
        </p:blipFill>
        <p:spPr>
          <a:xfrm>
            <a:off x="3789027" y="1362228"/>
            <a:ext cx="4646214" cy="2157171"/>
          </a:xfrm>
          <a:prstGeom prst="rect">
            <a:avLst/>
          </a:prstGeom>
        </p:spPr>
      </p:pic>
      <p:pic>
        <p:nvPicPr>
          <p:cNvPr id="5" name="圖片 4">
            <a:extLst>
              <a:ext uri="{FF2B5EF4-FFF2-40B4-BE49-F238E27FC236}">
                <a16:creationId xmlns:a16="http://schemas.microsoft.com/office/drawing/2014/main" id="{605AA309-D7A3-4049-B252-D7E67B7FCA20}"/>
              </a:ext>
            </a:extLst>
          </p:cNvPr>
          <p:cNvPicPr>
            <a:picLocks noChangeAspect="1"/>
          </p:cNvPicPr>
          <p:nvPr/>
        </p:nvPicPr>
        <p:blipFill>
          <a:blip r:embed="rId3"/>
          <a:stretch>
            <a:fillRect/>
          </a:stretch>
        </p:blipFill>
        <p:spPr>
          <a:xfrm>
            <a:off x="625545" y="1255266"/>
            <a:ext cx="2854098" cy="2371097"/>
          </a:xfrm>
          <a:prstGeom prst="rect">
            <a:avLst/>
          </a:prstGeom>
        </p:spPr>
      </p:pic>
      <p:grpSp>
        <p:nvGrpSpPr>
          <p:cNvPr id="9" name="群組 8">
            <a:extLst>
              <a:ext uri="{FF2B5EF4-FFF2-40B4-BE49-F238E27FC236}">
                <a16:creationId xmlns:a16="http://schemas.microsoft.com/office/drawing/2014/main" id="{6D2A921C-BE0B-49BA-B79E-ED2A2688F554}"/>
              </a:ext>
            </a:extLst>
          </p:cNvPr>
          <p:cNvGrpSpPr/>
          <p:nvPr/>
        </p:nvGrpSpPr>
        <p:grpSpPr>
          <a:xfrm>
            <a:off x="625545" y="3865566"/>
            <a:ext cx="8080114" cy="1894338"/>
            <a:chOff x="625545" y="4332291"/>
            <a:chExt cx="8080114" cy="1894338"/>
          </a:xfrm>
        </p:grpSpPr>
        <p:pic>
          <p:nvPicPr>
            <p:cNvPr id="6" name="圖片 5">
              <a:extLst>
                <a:ext uri="{FF2B5EF4-FFF2-40B4-BE49-F238E27FC236}">
                  <a16:creationId xmlns:a16="http://schemas.microsoft.com/office/drawing/2014/main" id="{E9C21BE7-FAE1-47FB-B7C6-18CCBD630D62}"/>
                </a:ext>
              </a:extLst>
            </p:cNvPr>
            <p:cNvPicPr>
              <a:picLocks noChangeAspect="1"/>
            </p:cNvPicPr>
            <p:nvPr/>
          </p:nvPicPr>
          <p:blipFill>
            <a:blip r:embed="rId4"/>
            <a:stretch>
              <a:fillRect/>
            </a:stretch>
          </p:blipFill>
          <p:spPr>
            <a:xfrm>
              <a:off x="625545" y="4332291"/>
              <a:ext cx="8080114" cy="1894338"/>
            </a:xfrm>
            <a:prstGeom prst="rect">
              <a:avLst/>
            </a:prstGeom>
          </p:spPr>
        </p:pic>
        <p:sp>
          <p:nvSpPr>
            <p:cNvPr id="8" name="矩形 7">
              <a:extLst>
                <a:ext uri="{FF2B5EF4-FFF2-40B4-BE49-F238E27FC236}">
                  <a16:creationId xmlns:a16="http://schemas.microsoft.com/office/drawing/2014/main" id="{B9B07716-045A-4E17-90F0-4255983CA1DA}"/>
                </a:ext>
              </a:extLst>
            </p:cNvPr>
            <p:cNvSpPr/>
            <p:nvPr/>
          </p:nvSpPr>
          <p:spPr>
            <a:xfrm>
              <a:off x="625545" y="4332291"/>
              <a:ext cx="175644" cy="176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66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7" name="圖片 6">
            <a:extLst>
              <a:ext uri="{FF2B5EF4-FFF2-40B4-BE49-F238E27FC236}">
                <a16:creationId xmlns:a16="http://schemas.microsoft.com/office/drawing/2014/main" id="{D7971BDC-24A9-4334-9AA7-B3CC733C9C0A}"/>
              </a:ext>
            </a:extLst>
          </p:cNvPr>
          <p:cNvPicPr>
            <a:picLocks noChangeAspect="1"/>
          </p:cNvPicPr>
          <p:nvPr/>
        </p:nvPicPr>
        <p:blipFill rotWithShape="1">
          <a:blip r:embed="rId2"/>
          <a:srcRect r="422"/>
          <a:stretch/>
        </p:blipFill>
        <p:spPr>
          <a:xfrm>
            <a:off x="103823" y="1336754"/>
            <a:ext cx="5130028" cy="2648458"/>
          </a:xfrm>
          <a:prstGeom prst="rect">
            <a:avLst/>
          </a:prstGeom>
        </p:spPr>
      </p:pic>
      <p:pic>
        <p:nvPicPr>
          <p:cNvPr id="3076" name="Picture 4" descr="Home - Reaxys (English) - LibGuides at Radboud University">
            <a:extLst>
              <a:ext uri="{FF2B5EF4-FFF2-40B4-BE49-F238E27FC236}">
                <a16:creationId xmlns:a16="http://schemas.microsoft.com/office/drawing/2014/main" id="{AA893B46-6286-4789-B1A5-C513563142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700" y="4801305"/>
            <a:ext cx="2634746" cy="844858"/>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E019468A-F4BA-4351-AF63-50F7D9883D85}"/>
              </a:ext>
            </a:extLst>
          </p:cNvPr>
          <p:cNvPicPr>
            <a:picLocks noChangeAspect="1"/>
          </p:cNvPicPr>
          <p:nvPr/>
        </p:nvPicPr>
        <p:blipFill>
          <a:blip r:embed="rId4"/>
          <a:stretch>
            <a:fillRect/>
          </a:stretch>
        </p:blipFill>
        <p:spPr>
          <a:xfrm>
            <a:off x="5759566" y="4200549"/>
            <a:ext cx="1819965" cy="2046371"/>
          </a:xfrm>
          <a:prstGeom prst="rect">
            <a:avLst/>
          </a:prstGeom>
        </p:spPr>
      </p:pic>
      <p:sp>
        <p:nvSpPr>
          <p:cNvPr id="10" name="箭號: 向右 9">
            <a:extLst>
              <a:ext uri="{FF2B5EF4-FFF2-40B4-BE49-F238E27FC236}">
                <a16:creationId xmlns:a16="http://schemas.microsoft.com/office/drawing/2014/main" id="{3B47849E-7E2A-4879-A3EE-E7D75E92E63D}"/>
              </a:ext>
            </a:extLst>
          </p:cNvPr>
          <p:cNvSpPr/>
          <p:nvPr/>
        </p:nvSpPr>
        <p:spPr>
          <a:xfrm>
            <a:off x="4519874" y="5051081"/>
            <a:ext cx="844731" cy="34834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 name="群組 11">
            <a:extLst>
              <a:ext uri="{FF2B5EF4-FFF2-40B4-BE49-F238E27FC236}">
                <a16:creationId xmlns:a16="http://schemas.microsoft.com/office/drawing/2014/main" id="{6A0B814C-3995-4030-8484-DC21051129CE}"/>
              </a:ext>
            </a:extLst>
          </p:cNvPr>
          <p:cNvGrpSpPr/>
          <p:nvPr/>
        </p:nvGrpSpPr>
        <p:grpSpPr>
          <a:xfrm>
            <a:off x="5521360" y="1170091"/>
            <a:ext cx="3030458" cy="2911115"/>
            <a:chOff x="5521360" y="1455093"/>
            <a:chExt cx="3030458" cy="2911115"/>
          </a:xfrm>
        </p:grpSpPr>
        <p:pic>
          <p:nvPicPr>
            <p:cNvPr id="5" name="圖片 4">
              <a:extLst>
                <a:ext uri="{FF2B5EF4-FFF2-40B4-BE49-F238E27FC236}">
                  <a16:creationId xmlns:a16="http://schemas.microsoft.com/office/drawing/2014/main" id="{6246D15C-6AB6-461F-9411-272D5453B4FD}"/>
                </a:ext>
              </a:extLst>
            </p:cNvPr>
            <p:cNvPicPr>
              <a:picLocks noChangeAspect="1"/>
            </p:cNvPicPr>
            <p:nvPr/>
          </p:nvPicPr>
          <p:blipFill rotWithShape="1">
            <a:blip r:embed="rId5"/>
            <a:srcRect t="4200"/>
            <a:stretch/>
          </p:blipFill>
          <p:spPr>
            <a:xfrm>
              <a:off x="5521360" y="1463040"/>
              <a:ext cx="3030458" cy="2903168"/>
            </a:xfrm>
            <a:prstGeom prst="rect">
              <a:avLst/>
            </a:prstGeom>
          </p:spPr>
        </p:pic>
        <p:sp>
          <p:nvSpPr>
            <p:cNvPr id="11" name="矩形 10">
              <a:extLst>
                <a:ext uri="{FF2B5EF4-FFF2-40B4-BE49-F238E27FC236}">
                  <a16:creationId xmlns:a16="http://schemas.microsoft.com/office/drawing/2014/main" id="{B76CB7EE-52E6-4352-B2CF-484BEC89C92B}"/>
                </a:ext>
              </a:extLst>
            </p:cNvPr>
            <p:cNvSpPr/>
            <p:nvPr/>
          </p:nvSpPr>
          <p:spPr>
            <a:xfrm>
              <a:off x="5538651" y="1455093"/>
              <a:ext cx="220915" cy="1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4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44EBB-C3DD-4C00-9AD0-B74118F2AA85}"/>
              </a:ext>
            </a:extLst>
          </p:cNvPr>
          <p:cNvSpPr>
            <a:spLocks noGrp="1"/>
          </p:cNvSpPr>
          <p:nvPr>
            <p:ph type="title"/>
          </p:nvPr>
        </p:nvSpPr>
        <p:spPr/>
        <p:txBody>
          <a:bodyPr/>
          <a:lstStyle/>
          <a:p>
            <a:r>
              <a:rPr lang="en-US" altLang="zh-TW" dirty="0"/>
              <a:t>About the Final Exam</a:t>
            </a:r>
            <a:endParaRPr lang="en-US" dirty="0"/>
          </a:p>
        </p:txBody>
      </p:sp>
      <p:sp>
        <p:nvSpPr>
          <p:cNvPr id="3" name="內容版面配置區 2">
            <a:extLst>
              <a:ext uri="{FF2B5EF4-FFF2-40B4-BE49-F238E27FC236}">
                <a16:creationId xmlns:a16="http://schemas.microsoft.com/office/drawing/2014/main" id="{BCD97340-C636-4B79-BD43-6CA2FC8348C2}"/>
              </a:ext>
            </a:extLst>
          </p:cNvPr>
          <p:cNvSpPr>
            <a:spLocks noGrp="1"/>
          </p:cNvSpPr>
          <p:nvPr>
            <p:ph idx="1"/>
          </p:nvPr>
        </p:nvSpPr>
        <p:spPr/>
        <p:txBody>
          <a:bodyPr/>
          <a:lstStyle/>
          <a:p>
            <a:r>
              <a:rPr lang="en-US" dirty="0"/>
              <a:t>A 2-hour </a:t>
            </a:r>
            <a:r>
              <a:rPr lang="en-US" altLang="zh-TW" dirty="0"/>
              <a:t>hands-on on</a:t>
            </a:r>
            <a:r>
              <a:rPr lang="en-US" dirty="0"/>
              <a:t> 6/12.</a:t>
            </a:r>
          </a:p>
          <a:p>
            <a:r>
              <a:rPr lang="en-US" dirty="0"/>
              <a:t>Covering materials from week0 to week9.</a:t>
            </a:r>
          </a:p>
          <a:p>
            <a:r>
              <a:rPr lang="en-US" dirty="0"/>
              <a:t>Examples will be </a:t>
            </a:r>
          </a:p>
          <a:p>
            <a:pPr marL="857250" lvl="1" indent="-457200">
              <a:buFont typeface="+mj-lt"/>
              <a:buAutoNum type="arabicPeriod"/>
            </a:pPr>
            <a:r>
              <a:rPr lang="en-US" dirty="0"/>
              <a:t>filling missing information in input files, </a:t>
            </a:r>
          </a:p>
          <a:p>
            <a:pPr marL="857250" lvl="1" indent="-457200">
              <a:buFont typeface="+mj-lt"/>
              <a:buAutoNum type="arabicPeriod"/>
            </a:pPr>
            <a:r>
              <a:rPr lang="en-US" dirty="0"/>
              <a:t>obtaining results to match expectations, </a:t>
            </a:r>
          </a:p>
          <a:p>
            <a:pPr marL="857250" lvl="1" indent="-457200">
              <a:buFont typeface="+mj-lt"/>
              <a:buAutoNum type="arabicPeriod"/>
            </a:pPr>
            <a:r>
              <a:rPr lang="en-US" dirty="0"/>
              <a:t>plotting figures, </a:t>
            </a:r>
          </a:p>
          <a:p>
            <a:pPr marL="857250" lvl="1" indent="-457200">
              <a:buFont typeface="+mj-lt"/>
              <a:buAutoNum type="arabicPeriod"/>
            </a:pPr>
            <a:r>
              <a:rPr lang="en-US" dirty="0"/>
              <a:t>Modifying structures and running QM/QM,</a:t>
            </a:r>
          </a:p>
          <a:p>
            <a:pPr marL="857250" lvl="1" indent="-457200">
              <a:buFont typeface="+mj-lt"/>
              <a:buAutoNum type="arabicPeriod"/>
            </a:pPr>
            <a:r>
              <a:rPr lang="en-US" dirty="0" err="1"/>
              <a:t>etc</a:t>
            </a:r>
            <a:r>
              <a:rPr lang="en-US" dirty="0"/>
              <a:t> </a:t>
            </a:r>
          </a:p>
          <a:p>
            <a:pPr marL="0" indent="0">
              <a:buNone/>
            </a:pPr>
            <a:endParaRPr lang="en-US" dirty="0"/>
          </a:p>
        </p:txBody>
      </p:sp>
      <p:sp>
        <p:nvSpPr>
          <p:cNvPr id="4" name="投影片編號版面配置區 3">
            <a:extLst>
              <a:ext uri="{FF2B5EF4-FFF2-40B4-BE49-F238E27FC236}">
                <a16:creationId xmlns:a16="http://schemas.microsoft.com/office/drawing/2014/main" id="{DFE8F92F-1578-4FC8-84E5-531C9A2E3B76}"/>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315527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8" name="圖片 7">
            <a:extLst>
              <a:ext uri="{FF2B5EF4-FFF2-40B4-BE49-F238E27FC236}">
                <a16:creationId xmlns:a16="http://schemas.microsoft.com/office/drawing/2014/main" id="{C468FEEA-28C9-4F3D-829E-0FCC3A4DCB67}"/>
              </a:ext>
            </a:extLst>
          </p:cNvPr>
          <p:cNvPicPr>
            <a:picLocks noChangeAspect="1"/>
          </p:cNvPicPr>
          <p:nvPr/>
        </p:nvPicPr>
        <p:blipFill>
          <a:blip r:embed="rId2"/>
          <a:stretch>
            <a:fillRect/>
          </a:stretch>
        </p:blipFill>
        <p:spPr>
          <a:xfrm>
            <a:off x="335485" y="1237594"/>
            <a:ext cx="2602863" cy="4726671"/>
          </a:xfrm>
          <a:prstGeom prst="rect">
            <a:avLst/>
          </a:prstGeom>
        </p:spPr>
      </p:pic>
      <p:pic>
        <p:nvPicPr>
          <p:cNvPr id="9" name="圖片 8">
            <a:extLst>
              <a:ext uri="{FF2B5EF4-FFF2-40B4-BE49-F238E27FC236}">
                <a16:creationId xmlns:a16="http://schemas.microsoft.com/office/drawing/2014/main" id="{3934C261-E429-4942-B763-C358DA3A2164}"/>
              </a:ext>
            </a:extLst>
          </p:cNvPr>
          <p:cNvPicPr>
            <a:picLocks noChangeAspect="1"/>
          </p:cNvPicPr>
          <p:nvPr/>
        </p:nvPicPr>
        <p:blipFill>
          <a:blip r:embed="rId3"/>
          <a:stretch>
            <a:fillRect/>
          </a:stretch>
        </p:blipFill>
        <p:spPr>
          <a:xfrm>
            <a:off x="2938348" y="3929196"/>
            <a:ext cx="5963604" cy="2035069"/>
          </a:xfrm>
          <a:prstGeom prst="rect">
            <a:avLst/>
          </a:prstGeom>
        </p:spPr>
      </p:pic>
      <p:grpSp>
        <p:nvGrpSpPr>
          <p:cNvPr id="12" name="群組 11">
            <a:extLst>
              <a:ext uri="{FF2B5EF4-FFF2-40B4-BE49-F238E27FC236}">
                <a16:creationId xmlns:a16="http://schemas.microsoft.com/office/drawing/2014/main" id="{F88C389A-FCC1-4D72-BD18-E9EA2A29E773}"/>
              </a:ext>
            </a:extLst>
          </p:cNvPr>
          <p:cNvGrpSpPr/>
          <p:nvPr/>
        </p:nvGrpSpPr>
        <p:grpSpPr>
          <a:xfrm>
            <a:off x="3929764" y="1237594"/>
            <a:ext cx="3963002" cy="2531086"/>
            <a:chOff x="3714611" y="1834467"/>
            <a:chExt cx="3963002" cy="2531086"/>
          </a:xfrm>
        </p:grpSpPr>
        <p:pic>
          <p:nvPicPr>
            <p:cNvPr id="10" name="圖片 9">
              <a:extLst>
                <a:ext uri="{FF2B5EF4-FFF2-40B4-BE49-F238E27FC236}">
                  <a16:creationId xmlns:a16="http://schemas.microsoft.com/office/drawing/2014/main" id="{AA544BDA-ABE4-443A-AFB6-9CCDAA3D2A02}"/>
                </a:ext>
              </a:extLst>
            </p:cNvPr>
            <p:cNvPicPr>
              <a:picLocks noChangeAspect="1"/>
            </p:cNvPicPr>
            <p:nvPr/>
          </p:nvPicPr>
          <p:blipFill>
            <a:blip r:embed="rId4"/>
            <a:stretch>
              <a:fillRect/>
            </a:stretch>
          </p:blipFill>
          <p:spPr>
            <a:xfrm>
              <a:off x="3714611" y="1834467"/>
              <a:ext cx="3469959" cy="2531086"/>
            </a:xfrm>
            <a:prstGeom prst="snipRoundRect">
              <a:avLst/>
            </a:prstGeom>
          </p:spPr>
        </p:pic>
        <p:pic>
          <p:nvPicPr>
            <p:cNvPr id="11" name="圖片 10">
              <a:extLst>
                <a:ext uri="{FF2B5EF4-FFF2-40B4-BE49-F238E27FC236}">
                  <a16:creationId xmlns:a16="http://schemas.microsoft.com/office/drawing/2014/main" id="{52B95D8C-D6FE-4A6E-BEA7-8DC667807C8C}"/>
                </a:ext>
              </a:extLst>
            </p:cNvPr>
            <p:cNvPicPr>
              <a:picLocks noChangeAspect="1"/>
            </p:cNvPicPr>
            <p:nvPr/>
          </p:nvPicPr>
          <p:blipFill>
            <a:blip r:embed="rId5"/>
            <a:stretch>
              <a:fillRect/>
            </a:stretch>
          </p:blipFill>
          <p:spPr>
            <a:xfrm>
              <a:off x="7184570" y="1834467"/>
              <a:ext cx="493043" cy="2520000"/>
            </a:xfrm>
            <a:prstGeom prst="rect">
              <a:avLst/>
            </a:prstGeom>
          </p:spPr>
        </p:pic>
      </p:grpSp>
    </p:spTree>
    <p:extLst>
      <p:ext uri="{BB962C8B-B14F-4D97-AF65-F5344CB8AC3E}">
        <p14:creationId xmlns:p14="http://schemas.microsoft.com/office/powerpoint/2010/main" val="32563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BFF3D-DF5A-470E-973C-CBA869D4DF07}"/>
              </a:ext>
            </a:extLst>
          </p:cNvPr>
          <p:cNvSpPr>
            <a:spLocks noGrp="1"/>
          </p:cNvSpPr>
          <p:nvPr>
            <p:ph type="title"/>
          </p:nvPr>
        </p:nvSpPr>
        <p:spPr/>
        <p:txBody>
          <a:bodyPr/>
          <a:lstStyle/>
          <a:p>
            <a:r>
              <a:rPr lang="en-US" dirty="0"/>
              <a:t>ML meets </a:t>
            </a:r>
            <a:r>
              <a:rPr lang="en-US" altLang="zh-TW" dirty="0"/>
              <a:t>Materials</a:t>
            </a:r>
            <a:endParaRPr lang="en-US" dirty="0"/>
          </a:p>
        </p:txBody>
      </p:sp>
      <p:sp>
        <p:nvSpPr>
          <p:cNvPr id="4" name="投影片編號版面配置區 3">
            <a:extLst>
              <a:ext uri="{FF2B5EF4-FFF2-40B4-BE49-F238E27FC236}">
                <a16:creationId xmlns:a16="http://schemas.microsoft.com/office/drawing/2014/main" id="{E5FC2981-03BE-4C25-8EA3-559037EB820D}"/>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grpSp>
        <p:nvGrpSpPr>
          <p:cNvPr id="7" name="群組 6">
            <a:extLst>
              <a:ext uri="{FF2B5EF4-FFF2-40B4-BE49-F238E27FC236}">
                <a16:creationId xmlns:a16="http://schemas.microsoft.com/office/drawing/2014/main" id="{F1EC41E1-EC59-4E23-9FAE-3258D0497545}"/>
              </a:ext>
            </a:extLst>
          </p:cNvPr>
          <p:cNvGrpSpPr/>
          <p:nvPr/>
        </p:nvGrpSpPr>
        <p:grpSpPr>
          <a:xfrm>
            <a:off x="1407476" y="1041094"/>
            <a:ext cx="6329048" cy="2696788"/>
            <a:chOff x="1269274" y="1526868"/>
            <a:chExt cx="6605451" cy="2814563"/>
          </a:xfrm>
        </p:grpSpPr>
        <p:pic>
          <p:nvPicPr>
            <p:cNvPr id="5" name="圖片 4">
              <a:extLst>
                <a:ext uri="{FF2B5EF4-FFF2-40B4-BE49-F238E27FC236}">
                  <a16:creationId xmlns:a16="http://schemas.microsoft.com/office/drawing/2014/main" id="{7B1D4BDF-7AAB-4E17-92AA-C5D78E824578}"/>
                </a:ext>
              </a:extLst>
            </p:cNvPr>
            <p:cNvPicPr>
              <a:picLocks noChangeAspect="1"/>
            </p:cNvPicPr>
            <p:nvPr/>
          </p:nvPicPr>
          <p:blipFill>
            <a:blip r:embed="rId2"/>
            <a:stretch>
              <a:fillRect/>
            </a:stretch>
          </p:blipFill>
          <p:spPr>
            <a:xfrm>
              <a:off x="1269274" y="1526868"/>
              <a:ext cx="6605451" cy="2814563"/>
            </a:xfrm>
            <a:prstGeom prst="rect">
              <a:avLst/>
            </a:prstGeom>
          </p:spPr>
        </p:pic>
        <p:sp>
          <p:nvSpPr>
            <p:cNvPr id="6" name="矩形 5">
              <a:extLst>
                <a:ext uri="{FF2B5EF4-FFF2-40B4-BE49-F238E27FC236}">
                  <a16:creationId xmlns:a16="http://schemas.microsoft.com/office/drawing/2014/main" id="{A3385079-B6FA-4F7C-AC46-75EA7CFDF995}"/>
                </a:ext>
              </a:extLst>
            </p:cNvPr>
            <p:cNvSpPr/>
            <p:nvPr/>
          </p:nvSpPr>
          <p:spPr>
            <a:xfrm>
              <a:off x="1384663" y="1698171"/>
              <a:ext cx="217714" cy="226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文字方塊 8">
            <a:extLst>
              <a:ext uri="{FF2B5EF4-FFF2-40B4-BE49-F238E27FC236}">
                <a16:creationId xmlns:a16="http://schemas.microsoft.com/office/drawing/2014/main" id="{26013DFD-2FEA-462D-955E-F40F57C71139}"/>
              </a:ext>
            </a:extLst>
          </p:cNvPr>
          <p:cNvSpPr txBox="1"/>
          <p:nvPr/>
        </p:nvSpPr>
        <p:spPr>
          <a:xfrm>
            <a:off x="0" y="6642556"/>
            <a:ext cx="5233851" cy="215444"/>
          </a:xfrm>
          <a:prstGeom prst="rect">
            <a:avLst/>
          </a:prstGeom>
          <a:noFill/>
        </p:spPr>
        <p:txBody>
          <a:bodyPr wrap="square">
            <a:spAutoFit/>
          </a:bodyPr>
          <a:lstStyle/>
          <a:p>
            <a:pPr>
              <a:spcBef>
                <a:spcPts val="0"/>
              </a:spcBef>
              <a:spcAft>
                <a:spcPts val="0"/>
              </a:spcAft>
            </a:pPr>
            <a:r>
              <a:rPr lang="en-US" sz="800" dirty="0">
                <a:effectLst/>
              </a:rPr>
              <a:t>Ma, W.; Cheng, F.; Xu, Y.; Wen, Q.; Liu, Y.; Ma, W.; Xu, Y.; Wen, Q.; Liu, Y.; Cheng, F. </a:t>
            </a:r>
            <a:r>
              <a:rPr lang="en-US" sz="800" i="1" dirty="0">
                <a:effectLst/>
              </a:rPr>
              <a:t>Adv. Mater</a:t>
            </a:r>
            <a:r>
              <a:rPr lang="en-US" sz="800" dirty="0">
                <a:effectLst/>
              </a:rPr>
              <a:t> </a:t>
            </a:r>
            <a:r>
              <a:rPr lang="en-US" sz="800" b="1" dirty="0">
                <a:effectLst/>
              </a:rPr>
              <a:t>2019</a:t>
            </a:r>
            <a:r>
              <a:rPr lang="en-US" sz="800" dirty="0">
                <a:effectLst/>
              </a:rPr>
              <a:t>, </a:t>
            </a:r>
            <a:r>
              <a:rPr lang="en-US" sz="800" i="1" dirty="0">
                <a:effectLst/>
              </a:rPr>
              <a:t>31</a:t>
            </a:r>
            <a:endParaRPr lang="en-US" sz="800" dirty="0">
              <a:effectLst/>
            </a:endParaRPr>
          </a:p>
        </p:txBody>
      </p:sp>
      <p:grpSp>
        <p:nvGrpSpPr>
          <p:cNvPr id="12" name="群組 11">
            <a:extLst>
              <a:ext uri="{FF2B5EF4-FFF2-40B4-BE49-F238E27FC236}">
                <a16:creationId xmlns:a16="http://schemas.microsoft.com/office/drawing/2014/main" id="{C2E0FC24-BE42-4467-910F-7C930429F52F}"/>
              </a:ext>
            </a:extLst>
          </p:cNvPr>
          <p:cNvGrpSpPr/>
          <p:nvPr/>
        </p:nvGrpSpPr>
        <p:grpSpPr>
          <a:xfrm>
            <a:off x="1262743" y="3820365"/>
            <a:ext cx="6618514" cy="2253932"/>
            <a:chOff x="1262743" y="4306140"/>
            <a:chExt cx="6618514" cy="2253932"/>
          </a:xfrm>
        </p:grpSpPr>
        <p:pic>
          <p:nvPicPr>
            <p:cNvPr id="10" name="圖片 9">
              <a:extLst>
                <a:ext uri="{FF2B5EF4-FFF2-40B4-BE49-F238E27FC236}">
                  <a16:creationId xmlns:a16="http://schemas.microsoft.com/office/drawing/2014/main" id="{80166E12-83DF-493A-92BC-5F5D0D66954A}"/>
                </a:ext>
              </a:extLst>
            </p:cNvPr>
            <p:cNvPicPr>
              <a:picLocks noChangeAspect="1"/>
            </p:cNvPicPr>
            <p:nvPr/>
          </p:nvPicPr>
          <p:blipFill>
            <a:blip r:embed="rId3"/>
            <a:stretch>
              <a:fillRect/>
            </a:stretch>
          </p:blipFill>
          <p:spPr>
            <a:xfrm>
              <a:off x="1262743" y="4306140"/>
              <a:ext cx="6618514" cy="2253932"/>
            </a:xfrm>
            <a:prstGeom prst="rect">
              <a:avLst/>
            </a:prstGeom>
          </p:spPr>
        </p:pic>
        <p:sp>
          <p:nvSpPr>
            <p:cNvPr id="11" name="矩形 10">
              <a:extLst>
                <a:ext uri="{FF2B5EF4-FFF2-40B4-BE49-F238E27FC236}">
                  <a16:creationId xmlns:a16="http://schemas.microsoft.com/office/drawing/2014/main" id="{ACE13B32-1D77-413B-9733-4678A17ADD52}"/>
                </a:ext>
              </a:extLst>
            </p:cNvPr>
            <p:cNvSpPr/>
            <p:nvPr/>
          </p:nvSpPr>
          <p:spPr>
            <a:xfrm>
              <a:off x="1407476" y="4306140"/>
              <a:ext cx="229735" cy="187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698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BFF3D-DF5A-470E-973C-CBA869D4DF07}"/>
              </a:ext>
            </a:extLst>
          </p:cNvPr>
          <p:cNvSpPr>
            <a:spLocks noGrp="1"/>
          </p:cNvSpPr>
          <p:nvPr>
            <p:ph type="title"/>
          </p:nvPr>
        </p:nvSpPr>
        <p:spPr/>
        <p:txBody>
          <a:bodyPr/>
          <a:lstStyle/>
          <a:p>
            <a:r>
              <a:rPr lang="en-US" dirty="0"/>
              <a:t>ML meets </a:t>
            </a:r>
            <a:r>
              <a:rPr lang="en-US" altLang="zh-TW" dirty="0"/>
              <a:t>Materials</a:t>
            </a:r>
            <a:endParaRPr lang="en-US" dirty="0"/>
          </a:p>
        </p:txBody>
      </p:sp>
      <p:sp>
        <p:nvSpPr>
          <p:cNvPr id="4" name="投影片編號版面配置區 3">
            <a:extLst>
              <a:ext uri="{FF2B5EF4-FFF2-40B4-BE49-F238E27FC236}">
                <a16:creationId xmlns:a16="http://schemas.microsoft.com/office/drawing/2014/main" id="{E5FC2981-03BE-4C25-8EA3-559037EB820D}"/>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9" name="文字方塊 8">
            <a:extLst>
              <a:ext uri="{FF2B5EF4-FFF2-40B4-BE49-F238E27FC236}">
                <a16:creationId xmlns:a16="http://schemas.microsoft.com/office/drawing/2014/main" id="{26013DFD-2FEA-462D-955E-F40F57C71139}"/>
              </a:ext>
            </a:extLst>
          </p:cNvPr>
          <p:cNvSpPr txBox="1"/>
          <p:nvPr/>
        </p:nvSpPr>
        <p:spPr>
          <a:xfrm>
            <a:off x="0" y="6642556"/>
            <a:ext cx="5233851" cy="215444"/>
          </a:xfrm>
          <a:prstGeom prst="rect">
            <a:avLst/>
          </a:prstGeom>
          <a:noFill/>
        </p:spPr>
        <p:txBody>
          <a:bodyPr wrap="square">
            <a:spAutoFit/>
          </a:bodyPr>
          <a:lstStyle/>
          <a:p>
            <a:pPr>
              <a:spcBef>
                <a:spcPts val="0"/>
              </a:spcBef>
              <a:spcAft>
                <a:spcPts val="0"/>
              </a:spcAft>
            </a:pPr>
            <a:r>
              <a:rPr lang="en-US" sz="800" dirty="0">
                <a:effectLst/>
              </a:rPr>
              <a:t>Ma, W.; Cheng, F.; Xu, Y.; Wen, Q.; Liu, Y.; Ma, W.; Xu, Y.; Wen, Q.; Liu, Y.; Cheng, F. </a:t>
            </a:r>
            <a:r>
              <a:rPr lang="en-US" sz="800" i="1" dirty="0">
                <a:effectLst/>
              </a:rPr>
              <a:t>Adv. Mater</a:t>
            </a:r>
            <a:r>
              <a:rPr lang="en-US" sz="800" dirty="0">
                <a:effectLst/>
              </a:rPr>
              <a:t> </a:t>
            </a:r>
            <a:r>
              <a:rPr lang="en-US" sz="800" b="1" dirty="0">
                <a:effectLst/>
              </a:rPr>
              <a:t>2019</a:t>
            </a:r>
            <a:r>
              <a:rPr lang="en-US" sz="800" dirty="0">
                <a:effectLst/>
              </a:rPr>
              <a:t>, </a:t>
            </a:r>
            <a:r>
              <a:rPr lang="en-US" sz="800" i="1" dirty="0">
                <a:effectLst/>
              </a:rPr>
              <a:t>31</a:t>
            </a:r>
            <a:endParaRPr lang="en-US" sz="800" dirty="0">
              <a:effectLst/>
            </a:endParaRPr>
          </a:p>
        </p:txBody>
      </p:sp>
      <p:pic>
        <p:nvPicPr>
          <p:cNvPr id="3" name="圖片 2">
            <a:extLst>
              <a:ext uri="{FF2B5EF4-FFF2-40B4-BE49-F238E27FC236}">
                <a16:creationId xmlns:a16="http://schemas.microsoft.com/office/drawing/2014/main" id="{08CCF25C-F450-4A2D-8AA4-87D815F97F06}"/>
              </a:ext>
            </a:extLst>
          </p:cNvPr>
          <p:cNvPicPr>
            <a:picLocks noChangeAspect="1"/>
          </p:cNvPicPr>
          <p:nvPr/>
        </p:nvPicPr>
        <p:blipFill>
          <a:blip r:embed="rId2"/>
          <a:stretch>
            <a:fillRect/>
          </a:stretch>
        </p:blipFill>
        <p:spPr>
          <a:xfrm>
            <a:off x="465907" y="1074070"/>
            <a:ext cx="8220892" cy="1601568"/>
          </a:xfrm>
          <a:prstGeom prst="rect">
            <a:avLst/>
          </a:prstGeom>
        </p:spPr>
      </p:pic>
      <p:pic>
        <p:nvPicPr>
          <p:cNvPr id="8" name="圖片 7">
            <a:extLst>
              <a:ext uri="{FF2B5EF4-FFF2-40B4-BE49-F238E27FC236}">
                <a16:creationId xmlns:a16="http://schemas.microsoft.com/office/drawing/2014/main" id="{0A6DDDCA-546B-4808-9063-D6645BF33685}"/>
              </a:ext>
            </a:extLst>
          </p:cNvPr>
          <p:cNvPicPr>
            <a:picLocks noChangeAspect="1"/>
          </p:cNvPicPr>
          <p:nvPr/>
        </p:nvPicPr>
        <p:blipFill rotWithShape="1">
          <a:blip r:embed="rId3"/>
          <a:srcRect b="33100"/>
          <a:stretch/>
        </p:blipFill>
        <p:spPr>
          <a:xfrm>
            <a:off x="105743" y="3214475"/>
            <a:ext cx="4306388" cy="2473421"/>
          </a:xfrm>
          <a:prstGeom prst="rect">
            <a:avLst/>
          </a:prstGeom>
        </p:spPr>
      </p:pic>
      <p:pic>
        <p:nvPicPr>
          <p:cNvPr id="15" name="圖片 14">
            <a:extLst>
              <a:ext uri="{FF2B5EF4-FFF2-40B4-BE49-F238E27FC236}">
                <a16:creationId xmlns:a16="http://schemas.microsoft.com/office/drawing/2014/main" id="{1E70085B-4BB9-4DD6-9094-D8E426EDBBB2}"/>
              </a:ext>
            </a:extLst>
          </p:cNvPr>
          <p:cNvPicPr>
            <a:picLocks noChangeAspect="1"/>
          </p:cNvPicPr>
          <p:nvPr/>
        </p:nvPicPr>
        <p:blipFill>
          <a:blip r:embed="rId4"/>
          <a:stretch>
            <a:fillRect/>
          </a:stretch>
        </p:blipFill>
        <p:spPr>
          <a:xfrm>
            <a:off x="4572000" y="3117567"/>
            <a:ext cx="4392233" cy="2873766"/>
          </a:xfrm>
          <a:prstGeom prst="rect">
            <a:avLst/>
          </a:prstGeom>
        </p:spPr>
      </p:pic>
      <p:sp>
        <p:nvSpPr>
          <p:cNvPr id="16" name="文字方塊 15">
            <a:extLst>
              <a:ext uri="{FF2B5EF4-FFF2-40B4-BE49-F238E27FC236}">
                <a16:creationId xmlns:a16="http://schemas.microsoft.com/office/drawing/2014/main" id="{3E628929-4CBC-44AF-B12F-342BF9829964}"/>
              </a:ext>
            </a:extLst>
          </p:cNvPr>
          <p:cNvSpPr txBox="1"/>
          <p:nvPr/>
        </p:nvSpPr>
        <p:spPr>
          <a:xfrm>
            <a:off x="32205" y="2818347"/>
            <a:ext cx="4453463" cy="338554"/>
          </a:xfrm>
          <a:prstGeom prst="rect">
            <a:avLst/>
          </a:prstGeom>
          <a:noFill/>
        </p:spPr>
        <p:txBody>
          <a:bodyPr wrap="none" rtlCol="0">
            <a:spAutoFit/>
          </a:bodyPr>
          <a:lstStyle/>
          <a:p>
            <a:r>
              <a:rPr lang="en-US" altLang="zh-TW" sz="1600" i="1" dirty="0"/>
              <a:t>Given spectra, produce the expected geometry</a:t>
            </a:r>
            <a:endParaRPr lang="en-US" sz="1600" i="1" dirty="0"/>
          </a:p>
        </p:txBody>
      </p:sp>
      <p:sp>
        <p:nvSpPr>
          <p:cNvPr id="17" name="文字方塊 16">
            <a:extLst>
              <a:ext uri="{FF2B5EF4-FFF2-40B4-BE49-F238E27FC236}">
                <a16:creationId xmlns:a16="http://schemas.microsoft.com/office/drawing/2014/main" id="{6CEBEBD3-11F4-4673-8BB8-757AB6FF3FA3}"/>
              </a:ext>
            </a:extLst>
          </p:cNvPr>
          <p:cNvSpPr txBox="1"/>
          <p:nvPr/>
        </p:nvSpPr>
        <p:spPr>
          <a:xfrm>
            <a:off x="4541384" y="2746992"/>
            <a:ext cx="4485523" cy="338554"/>
          </a:xfrm>
          <a:prstGeom prst="rect">
            <a:avLst/>
          </a:prstGeom>
          <a:noFill/>
        </p:spPr>
        <p:txBody>
          <a:bodyPr wrap="none" rtlCol="0">
            <a:spAutoFit/>
          </a:bodyPr>
          <a:lstStyle/>
          <a:p>
            <a:r>
              <a:rPr lang="en-US" altLang="zh-TW" sz="1600" i="1" dirty="0"/>
              <a:t>For a desired spectra, produce new geometries</a:t>
            </a:r>
            <a:endParaRPr lang="en-US" sz="1600" i="1" dirty="0"/>
          </a:p>
        </p:txBody>
      </p:sp>
    </p:spTree>
    <p:extLst>
      <p:ext uri="{BB962C8B-B14F-4D97-AF65-F5344CB8AC3E}">
        <p14:creationId xmlns:p14="http://schemas.microsoft.com/office/powerpoint/2010/main" val="368403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D1ECC-7AE6-0C3A-88D9-DB5F9FB51E35}"/>
              </a:ext>
            </a:extLst>
          </p:cNvPr>
          <p:cNvSpPr>
            <a:spLocks noGrp="1"/>
          </p:cNvSpPr>
          <p:nvPr>
            <p:ph type="title"/>
          </p:nvPr>
        </p:nvSpPr>
        <p:spPr>
          <a:xfrm>
            <a:off x="2664528" y="48232"/>
            <a:ext cx="6479472" cy="651600"/>
          </a:xfrm>
        </p:spPr>
        <p:txBody>
          <a:bodyPr/>
          <a:lstStyle/>
          <a:p>
            <a:pPr algn="l" fontAlgn="base"/>
            <a:r>
              <a:rPr lang="en" altLang="zh-TW" sz="3000" i="0" dirty="0">
                <a:solidFill>
                  <a:srgbClr val="080809"/>
                </a:solidFill>
                <a:effectLst/>
                <a:latin typeface="+mn-lt"/>
              </a:rPr>
              <a:t>How does Machine </a:t>
            </a:r>
            <a:r>
              <a:rPr lang="en" altLang="zh-TW" sz="3000" dirty="0">
                <a:solidFill>
                  <a:srgbClr val="080809"/>
                </a:solidFill>
                <a:latin typeface="+mn-lt"/>
              </a:rPr>
              <a:t>L</a:t>
            </a:r>
            <a:r>
              <a:rPr lang="en" altLang="zh-TW" sz="3000" i="0" dirty="0">
                <a:solidFill>
                  <a:srgbClr val="080809"/>
                </a:solidFill>
                <a:effectLst/>
                <a:latin typeface="+mn-lt"/>
              </a:rPr>
              <a:t>earning work?</a:t>
            </a:r>
            <a:endParaRPr kumimoji="1" lang="zh-TW" altLang="en-US" sz="3000" dirty="0">
              <a:latin typeface="+mn-lt"/>
            </a:endParaRPr>
          </a:p>
        </p:txBody>
      </p:sp>
      <p:sp>
        <p:nvSpPr>
          <p:cNvPr id="4" name="投影片編號版面配置區 3">
            <a:extLst>
              <a:ext uri="{FF2B5EF4-FFF2-40B4-BE49-F238E27FC236}">
                <a16:creationId xmlns:a16="http://schemas.microsoft.com/office/drawing/2014/main" id="{654205F9-B32D-6D5A-0EAC-AC14315E522B}"/>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1026" name="Picture 2" descr="how does ml work ">
            <a:extLst>
              <a:ext uri="{FF2B5EF4-FFF2-40B4-BE49-F238E27FC236}">
                <a16:creationId xmlns:a16="http://schemas.microsoft.com/office/drawing/2014/main" id="{3DB7A4F9-DA28-4716-1F9C-F02776AB7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85"/>
          <a:stretch/>
        </p:blipFill>
        <p:spPr bwMode="auto">
          <a:xfrm>
            <a:off x="1768092" y="918348"/>
            <a:ext cx="6206400" cy="52639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A897F0-4E79-C11A-CD3F-551714579A28}"/>
              </a:ext>
            </a:extLst>
          </p:cNvPr>
          <p:cNvSpPr txBox="1"/>
          <p:nvPr/>
        </p:nvSpPr>
        <p:spPr>
          <a:xfrm>
            <a:off x="1592787" y="6501455"/>
            <a:ext cx="5958426" cy="307777"/>
          </a:xfrm>
          <a:prstGeom prst="rect">
            <a:avLst/>
          </a:prstGeom>
          <a:noFill/>
        </p:spPr>
        <p:txBody>
          <a:bodyPr wrap="none" rtlCol="0">
            <a:spAutoFit/>
          </a:bodyPr>
          <a:lstStyle/>
          <a:p>
            <a:r>
              <a:rPr kumimoji="1" lang="en" altLang="zh-TW" sz="1400" i="1" dirty="0"/>
              <a:t>https://</a:t>
            </a:r>
            <a:r>
              <a:rPr kumimoji="1" lang="en" altLang="zh-TW" sz="1400" i="1" dirty="0" err="1"/>
              <a:t>www.spiceworks.com</a:t>
            </a:r>
            <a:r>
              <a:rPr kumimoji="1" lang="en" altLang="zh-TW" sz="1400" i="1" dirty="0"/>
              <a:t>/tech/artificial-intelligence/articles/what-is-ml/</a:t>
            </a:r>
            <a:endParaRPr kumimoji="1" lang="zh-TW" altLang="en-US" sz="1400" i="1" dirty="0"/>
          </a:p>
        </p:txBody>
      </p:sp>
    </p:spTree>
    <p:extLst>
      <p:ext uri="{BB962C8B-B14F-4D97-AF65-F5344CB8AC3E}">
        <p14:creationId xmlns:p14="http://schemas.microsoft.com/office/powerpoint/2010/main" val="279138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a:xfrm>
            <a:off x="2738315" y="-250254"/>
            <a:ext cx="6878444" cy="1143000"/>
          </a:xfrm>
        </p:spPr>
        <p:txBody>
          <a:bodyPr/>
          <a:lstStyle/>
          <a:p>
            <a:r>
              <a:rPr lang="en" altLang="zh-TW" sz="2800" dirty="0"/>
              <a:t>Type of Machine Learning M</a:t>
            </a:r>
            <a:r>
              <a:rPr lang="en" altLang="zh-TW" sz="2800" i="0" dirty="0">
                <a:effectLst/>
              </a:rPr>
              <a:t>ethods</a:t>
            </a:r>
            <a:endParaRPr lang="en-US" altLang="en-US" sz="2800" dirty="0"/>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24</a:t>
            </a:fld>
            <a:endParaRPr lang="en-US" altLang="en-US" dirty="0"/>
          </a:p>
        </p:txBody>
      </p:sp>
      <p:pic>
        <p:nvPicPr>
          <p:cNvPr id="3082" name="Picture 10" descr="Categorization of machine learning techniques">
            <a:extLst>
              <a:ext uri="{FF2B5EF4-FFF2-40B4-BE49-F238E27FC236}">
                <a16:creationId xmlns:a16="http://schemas.microsoft.com/office/drawing/2014/main" id="{7557FA21-81DB-5A8C-1B54-22BE5D66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51911"/>
            <a:ext cx="8242300" cy="34925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C72D08DE-6DDF-F8A6-519B-C622845A3094}"/>
              </a:ext>
            </a:extLst>
          </p:cNvPr>
          <p:cNvSpPr txBox="1"/>
          <p:nvPr/>
        </p:nvSpPr>
        <p:spPr>
          <a:xfrm>
            <a:off x="444500" y="4097917"/>
            <a:ext cx="8087843" cy="2677656"/>
          </a:xfrm>
          <a:prstGeom prst="rect">
            <a:avLst/>
          </a:prstGeom>
          <a:noFill/>
        </p:spPr>
        <p:txBody>
          <a:bodyPr wrap="square">
            <a:spAutoFit/>
          </a:bodyPr>
          <a:lstStyle/>
          <a:p>
            <a:pPr algn="just"/>
            <a:r>
              <a:rPr lang="en" altLang="zh-TW" sz="2400" b="0" i="0" strike="noStrike" dirty="0">
                <a:effectLst/>
                <a:latin typeface="Arial" panose="020B0604020202020204" pitchFamily="34" charset="0"/>
                <a:cs typeface="Arial" panose="020B0604020202020204" pitchFamily="34" charset="0"/>
              </a:rPr>
              <a:t>Supervised Learning</a:t>
            </a:r>
            <a:r>
              <a:rPr lang="en" altLang="zh-TW" dirty="0">
                <a:latin typeface="Arial" panose="020B0604020202020204" pitchFamily="34" charset="0"/>
                <a:cs typeface="Arial" panose="020B0604020202020204" pitchFamily="34" charset="0"/>
              </a:rPr>
              <a:t>: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labeled training data to make predictions or classifications on unseen data. The goal is for the model to learn patterns and relationships in the training data, enabling it to generalize and make accurate predictions on new, unseen data.</a:t>
            </a:r>
            <a:b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br>
            <a:endPar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endParaRPr>
          </a:p>
          <a:p>
            <a:pPr algn="just"/>
            <a:r>
              <a:rPr lang="en" altLang="zh-TW" sz="2400" b="0" i="0" dirty="0">
                <a:solidFill>
                  <a:srgbClr val="374151"/>
                </a:solidFill>
                <a:effectLst/>
                <a:latin typeface="Arial" panose="020B0604020202020204" pitchFamily="34" charset="0"/>
                <a:cs typeface="Arial" panose="020B0604020202020204" pitchFamily="34" charset="0"/>
              </a:rPr>
              <a:t>Unsupervised learning: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unlabeled data without any predefined output labels. The goal of unsupervised learning is to discover patterns, structures, or relationships within the data. </a:t>
            </a:r>
            <a:endParaRPr lang="zh-TW" alt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5022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779385" y="0"/>
            <a:ext cx="5907415" cy="651600"/>
          </a:xfrm>
        </p:spPr>
        <p:txBody>
          <a:bodyPr/>
          <a:lstStyle/>
          <a:p>
            <a:r>
              <a:rPr lang="en" altLang="zh-TW" i="0" dirty="0">
                <a:effectLst/>
                <a:latin typeface="+mn-lt"/>
              </a:rPr>
              <a:t>Classification vs. Regression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5122" name="Picture 2" descr="Regression vs. Classification">
            <a:extLst>
              <a:ext uri="{FF2B5EF4-FFF2-40B4-BE49-F238E27FC236}">
                <a16:creationId xmlns:a16="http://schemas.microsoft.com/office/drawing/2014/main" id="{C8A9FE26-AEE2-E83D-9857-F9B62EBED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91" y="727932"/>
            <a:ext cx="6092018" cy="33920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0FA89A9-73CD-E4CE-EB59-93D7779C2DE8}"/>
              </a:ext>
            </a:extLst>
          </p:cNvPr>
          <p:cNvSpPr txBox="1"/>
          <p:nvPr/>
        </p:nvSpPr>
        <p:spPr>
          <a:xfrm>
            <a:off x="220554" y="4101887"/>
            <a:ext cx="8702891" cy="3293209"/>
          </a:xfrm>
          <a:prstGeom prst="rect">
            <a:avLst/>
          </a:prstGeom>
          <a:noFill/>
        </p:spPr>
        <p:txBody>
          <a:bodyPr wrap="square">
            <a:spAutoFit/>
          </a:bodyPr>
          <a:lstStyle/>
          <a:p>
            <a:pPr algn="just"/>
            <a:r>
              <a:rPr lang="en" altLang="zh-TW" sz="2400" b="1" i="0" dirty="0">
                <a:solidFill>
                  <a:srgbClr val="333333"/>
                </a:solidFill>
                <a:effectLst/>
                <a:latin typeface="Arial" panose="020B0604020202020204" pitchFamily="34" charset="0"/>
                <a:cs typeface="Arial" panose="020B0604020202020204" pitchFamily="34" charset="0"/>
              </a:rPr>
              <a:t>Classification</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 process of finding a function which helps in dividing the dataset into classes In Classification, The task of the classification algorithm is to find the mapping function to map the input(x) to </a:t>
            </a:r>
            <a:r>
              <a:rPr lang="en" altLang="zh-TW" sz="2000" b="1" i="0" dirty="0">
                <a:solidFill>
                  <a:schemeClr val="tx1">
                    <a:lumMod val="50000"/>
                    <a:lumOff val="50000"/>
                  </a:schemeClr>
                </a:solidFill>
                <a:effectLst/>
                <a:latin typeface="Arial" panose="020B0604020202020204" pitchFamily="34" charset="0"/>
                <a:cs typeface="Arial" panose="020B0604020202020204" pitchFamily="34" charset="0"/>
              </a:rPr>
              <a:t>the</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t>
            </a:r>
            <a:r>
              <a:rPr lang="en" altLang="zh-TW" sz="2000" b="1" i="0" dirty="0">
                <a:solidFill>
                  <a:srgbClr val="333333"/>
                </a:solidFill>
                <a:effectLst/>
                <a:latin typeface="Arial" panose="020B0604020202020204" pitchFamily="34" charset="0"/>
                <a:cs typeface="Arial" panose="020B0604020202020204" pitchFamily="34" charset="0"/>
              </a:rPr>
              <a:t>discrete output(y).</a:t>
            </a:r>
            <a:br>
              <a:rPr lang="en" altLang="zh-TW" sz="2000" b="1" i="0" dirty="0">
                <a:solidFill>
                  <a:srgbClr val="333333"/>
                </a:solidFill>
                <a:effectLst/>
                <a:latin typeface="Arial" panose="020B0604020202020204" pitchFamily="34" charset="0"/>
                <a:cs typeface="Arial" panose="020B0604020202020204" pitchFamily="34" charset="0"/>
              </a:rPr>
            </a:br>
            <a:endParaRPr lang="en" altLang="zh-TW" sz="2000" b="1" i="0" dirty="0">
              <a:solidFill>
                <a:srgbClr val="333333"/>
              </a:solidFill>
              <a:effectLst/>
              <a:latin typeface="Arial" panose="020B0604020202020204" pitchFamily="34" charset="0"/>
              <a:cs typeface="Arial" panose="020B0604020202020204" pitchFamily="34" charset="0"/>
            </a:endParaRPr>
          </a:p>
          <a:p>
            <a:pPr algn="just"/>
            <a:r>
              <a:rPr lang="en" altLang="zh-TW" sz="2400" b="1" i="0" dirty="0">
                <a:effectLst/>
              </a:rPr>
              <a:t>Regression</a:t>
            </a:r>
            <a:r>
              <a:rPr lang="en" altLang="zh-TW" sz="2000" b="0" i="0" dirty="0">
                <a:solidFill>
                  <a:srgbClr val="333333"/>
                </a:solidFill>
                <a:effectLst/>
              </a:rPr>
              <a:t>: </a:t>
            </a:r>
            <a:r>
              <a:rPr lang="en" altLang="zh-TW" sz="2000" b="0" i="0" dirty="0">
                <a:solidFill>
                  <a:schemeClr val="tx1">
                    <a:lumMod val="50000"/>
                    <a:lumOff val="50000"/>
                  </a:schemeClr>
                </a:solidFill>
                <a:effectLst/>
              </a:rPr>
              <a:t>A process of finding the correlations between dependent and independent variables. It helps in predicting the continuous </a:t>
            </a:r>
            <a:r>
              <a:rPr lang="en" altLang="zh-TW" sz="2000" b="0" i="0" dirty="0" err="1">
                <a:solidFill>
                  <a:schemeClr val="tx1">
                    <a:lumMod val="50000"/>
                    <a:lumOff val="50000"/>
                  </a:schemeClr>
                </a:solidFill>
                <a:effectLst/>
              </a:rPr>
              <a:t>variables.The</a:t>
            </a:r>
            <a:r>
              <a:rPr lang="en" altLang="zh-TW" sz="2000" b="0" i="0" dirty="0">
                <a:solidFill>
                  <a:schemeClr val="tx1">
                    <a:lumMod val="50000"/>
                    <a:lumOff val="50000"/>
                  </a:schemeClr>
                </a:solidFill>
                <a:effectLst/>
              </a:rPr>
              <a:t> task of the Regression algorithm is to find the mapping function to map the input variable(x) to </a:t>
            </a:r>
            <a:r>
              <a:rPr lang="en" altLang="zh-TW" sz="2000" b="1" i="0" dirty="0">
                <a:effectLst/>
              </a:rPr>
              <a:t>the</a:t>
            </a:r>
            <a:r>
              <a:rPr lang="en" altLang="zh-TW" sz="2000" b="0" i="0" dirty="0">
                <a:effectLst/>
              </a:rPr>
              <a:t> </a:t>
            </a:r>
            <a:r>
              <a:rPr lang="en" altLang="zh-TW" sz="2000" b="1" i="0" dirty="0">
                <a:effectLst/>
              </a:rPr>
              <a:t>continuous output variable(y).</a:t>
            </a:r>
          </a:p>
          <a:p>
            <a:br>
              <a:rPr lang="en" altLang="zh-TW" sz="2000" dirty="0"/>
            </a:br>
            <a:endParaRPr lang="en" altLang="zh-TW" sz="20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0440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9EA3B-E6CB-45FD-918A-A9DDAE2FB8D8}"/>
              </a:ext>
            </a:extLst>
          </p:cNvPr>
          <p:cNvSpPr>
            <a:spLocks noGrp="1"/>
          </p:cNvSpPr>
          <p:nvPr>
            <p:ph type="title"/>
          </p:nvPr>
        </p:nvSpPr>
        <p:spPr/>
        <p:txBody>
          <a:bodyPr/>
          <a:lstStyle/>
          <a:p>
            <a:r>
              <a:rPr lang="en-US" altLang="zh-TW" dirty="0"/>
              <a:t>Machine learning Models</a:t>
            </a:r>
            <a:endParaRPr lang="en-US" dirty="0"/>
          </a:p>
        </p:txBody>
      </p:sp>
      <p:sp>
        <p:nvSpPr>
          <p:cNvPr id="4" name="投影片編號版面配置區 3">
            <a:extLst>
              <a:ext uri="{FF2B5EF4-FFF2-40B4-BE49-F238E27FC236}">
                <a16:creationId xmlns:a16="http://schemas.microsoft.com/office/drawing/2014/main" id="{0F9A2BF4-F141-4EAD-808D-F0CB3E9617D3}"/>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6" name="圖片 5">
            <a:extLst>
              <a:ext uri="{FF2B5EF4-FFF2-40B4-BE49-F238E27FC236}">
                <a16:creationId xmlns:a16="http://schemas.microsoft.com/office/drawing/2014/main" id="{F356B3E3-6C57-4EF9-9DE2-8B6C544C7269}"/>
              </a:ext>
            </a:extLst>
          </p:cNvPr>
          <p:cNvPicPr>
            <a:picLocks noChangeAspect="1"/>
          </p:cNvPicPr>
          <p:nvPr/>
        </p:nvPicPr>
        <p:blipFill>
          <a:blip r:embed="rId2"/>
          <a:stretch>
            <a:fillRect/>
          </a:stretch>
        </p:blipFill>
        <p:spPr>
          <a:xfrm>
            <a:off x="1211803" y="997564"/>
            <a:ext cx="6720393" cy="3336478"/>
          </a:xfrm>
          <a:prstGeom prst="rect">
            <a:avLst/>
          </a:prstGeom>
        </p:spPr>
      </p:pic>
      <p:pic>
        <p:nvPicPr>
          <p:cNvPr id="7" name="圖片 6">
            <a:extLst>
              <a:ext uri="{FF2B5EF4-FFF2-40B4-BE49-F238E27FC236}">
                <a16:creationId xmlns:a16="http://schemas.microsoft.com/office/drawing/2014/main" id="{025F0C7F-7533-4190-9AE2-9511555A34CE}"/>
              </a:ext>
            </a:extLst>
          </p:cNvPr>
          <p:cNvPicPr>
            <a:picLocks noChangeAspect="1"/>
          </p:cNvPicPr>
          <p:nvPr/>
        </p:nvPicPr>
        <p:blipFill>
          <a:blip r:embed="rId3"/>
          <a:stretch>
            <a:fillRect/>
          </a:stretch>
        </p:blipFill>
        <p:spPr>
          <a:xfrm>
            <a:off x="1397148" y="4356708"/>
            <a:ext cx="6349704" cy="1706364"/>
          </a:xfrm>
          <a:prstGeom prst="rect">
            <a:avLst/>
          </a:prstGeom>
        </p:spPr>
      </p:pic>
      <p:sp>
        <p:nvSpPr>
          <p:cNvPr id="9" name="文字方塊 8">
            <a:extLst>
              <a:ext uri="{FF2B5EF4-FFF2-40B4-BE49-F238E27FC236}">
                <a16:creationId xmlns:a16="http://schemas.microsoft.com/office/drawing/2014/main" id="{0AB915A6-1F1A-48E3-B7F7-0AC3A9C5C34A}"/>
              </a:ext>
            </a:extLst>
          </p:cNvPr>
          <p:cNvSpPr txBox="1"/>
          <p:nvPr/>
        </p:nvSpPr>
        <p:spPr>
          <a:xfrm>
            <a:off x="0" y="6523489"/>
            <a:ext cx="6645088" cy="338554"/>
          </a:xfrm>
          <a:prstGeom prst="rect">
            <a:avLst/>
          </a:prstGeom>
          <a:noFill/>
        </p:spPr>
        <p:txBody>
          <a:bodyPr wrap="square">
            <a:spAutoFit/>
          </a:bodyPr>
          <a:lstStyle/>
          <a:p>
            <a:pPr>
              <a:spcBef>
                <a:spcPts val="0"/>
              </a:spcBef>
              <a:spcAft>
                <a:spcPts val="0"/>
              </a:spcAft>
            </a:pPr>
            <a:r>
              <a:rPr lang="en-US" sz="800" dirty="0">
                <a:effectLst/>
              </a:rPr>
              <a:t>Choudhary, K.; </a:t>
            </a:r>
            <a:r>
              <a:rPr lang="en-US" sz="800" dirty="0" err="1">
                <a:effectLst/>
              </a:rPr>
              <a:t>DeCost</a:t>
            </a:r>
            <a:r>
              <a:rPr lang="en-US" sz="800" dirty="0">
                <a:effectLst/>
              </a:rPr>
              <a:t>, B.; Chen, C.; Jain, A.; </a:t>
            </a:r>
            <a:r>
              <a:rPr lang="en-US" sz="800" dirty="0" err="1">
                <a:effectLst/>
              </a:rPr>
              <a:t>Tavazza</a:t>
            </a:r>
            <a:r>
              <a:rPr lang="en-US" sz="800" dirty="0">
                <a:effectLst/>
              </a:rPr>
              <a:t>, F.; Cohn, R.; Park, C. W.; Choudhary, A.; Agrawal, A.; </a:t>
            </a:r>
            <a:r>
              <a:rPr lang="en-US" sz="800" dirty="0" err="1">
                <a:effectLst/>
              </a:rPr>
              <a:t>Billinge</a:t>
            </a:r>
            <a:r>
              <a:rPr lang="en-US" sz="800" dirty="0">
                <a:effectLst/>
              </a:rPr>
              <a:t>, S. J. L.; Holm, E.; Ong, S. P.; Wolverton, C. Recent Advances and Applications of Deep Learning Methods in Materials Science. </a:t>
            </a:r>
            <a:r>
              <a:rPr lang="en-US" sz="800" i="1" dirty="0" err="1">
                <a:effectLst/>
              </a:rPr>
              <a:t>npj</a:t>
            </a:r>
            <a:r>
              <a:rPr lang="en-US" sz="800" i="1" dirty="0">
                <a:effectLst/>
              </a:rPr>
              <a:t> </a:t>
            </a:r>
            <a:r>
              <a:rPr lang="en-US" sz="800" i="1" dirty="0" err="1">
                <a:effectLst/>
              </a:rPr>
              <a:t>Comput</a:t>
            </a:r>
            <a:r>
              <a:rPr lang="en-US" sz="800" i="1" dirty="0">
                <a:effectLst/>
              </a:rPr>
              <a:t> Mater</a:t>
            </a:r>
            <a:r>
              <a:rPr lang="en-US" sz="800" dirty="0">
                <a:effectLst/>
              </a:rPr>
              <a:t> </a:t>
            </a:r>
            <a:r>
              <a:rPr lang="en-US" sz="800" b="1" dirty="0">
                <a:effectLst/>
              </a:rPr>
              <a:t>2022</a:t>
            </a:r>
            <a:r>
              <a:rPr lang="en-US" sz="800" dirty="0">
                <a:effectLst/>
              </a:rPr>
              <a:t>, </a:t>
            </a:r>
            <a:r>
              <a:rPr lang="en-US" sz="800" i="1" dirty="0">
                <a:effectLst/>
              </a:rPr>
              <a:t>8</a:t>
            </a:r>
            <a:r>
              <a:rPr lang="en-US" sz="800" dirty="0">
                <a:effectLst/>
              </a:rPr>
              <a:t> (1), 1</a:t>
            </a:r>
          </a:p>
        </p:txBody>
      </p:sp>
      <p:sp>
        <p:nvSpPr>
          <p:cNvPr id="3" name="矩形 2">
            <a:extLst>
              <a:ext uri="{FF2B5EF4-FFF2-40B4-BE49-F238E27FC236}">
                <a16:creationId xmlns:a16="http://schemas.microsoft.com/office/drawing/2014/main" id="{DC660AEA-238A-40AD-9E6E-F886C8521A97}"/>
              </a:ext>
            </a:extLst>
          </p:cNvPr>
          <p:cNvSpPr/>
          <p:nvPr/>
        </p:nvSpPr>
        <p:spPr>
          <a:xfrm>
            <a:off x="1136650" y="927100"/>
            <a:ext cx="4356100" cy="78105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331E7-E696-221D-0012-F0FF80ED0DD3}"/>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What is SMILES?</a:t>
            </a:r>
            <a:endParaRPr kumimoji="1" lang="zh-TW" altLang="en-US" dirty="0">
              <a:latin typeface="+mj-lt"/>
            </a:endParaRPr>
          </a:p>
        </p:txBody>
      </p:sp>
      <p:sp>
        <p:nvSpPr>
          <p:cNvPr id="3" name="內容版面配置區 2">
            <a:extLst>
              <a:ext uri="{FF2B5EF4-FFF2-40B4-BE49-F238E27FC236}">
                <a16:creationId xmlns:a16="http://schemas.microsoft.com/office/drawing/2014/main" id="{9809FEC8-C15B-93C8-C445-CA980BD626D7}"/>
              </a:ext>
            </a:extLst>
          </p:cNvPr>
          <p:cNvSpPr>
            <a:spLocks noGrp="1"/>
          </p:cNvSpPr>
          <p:nvPr>
            <p:ph idx="1"/>
          </p:nvPr>
        </p:nvSpPr>
        <p:spPr>
          <a:xfrm>
            <a:off x="170688" y="879893"/>
            <a:ext cx="8973312" cy="5408763"/>
          </a:xfrm>
        </p:spPr>
        <p:txBody>
          <a:bodyPr/>
          <a:lstStyle/>
          <a:p>
            <a:r>
              <a:rPr lang="en" altLang="zh-TW" b="1" i="0" dirty="0">
                <a:solidFill>
                  <a:srgbClr val="000000"/>
                </a:solidFill>
                <a:effectLst/>
                <a:latin typeface="+mn-lt"/>
              </a:rPr>
              <a:t>SMILES</a:t>
            </a:r>
            <a:r>
              <a:rPr lang="en" altLang="zh-TW" b="0" i="0" dirty="0">
                <a:solidFill>
                  <a:srgbClr val="000000"/>
                </a:solidFill>
                <a:effectLst/>
                <a:latin typeface="+mn-lt"/>
              </a:rPr>
              <a:t> (</a:t>
            </a:r>
            <a:r>
              <a:rPr lang="en" altLang="zh-TW" b="1" i="0" dirty="0">
                <a:solidFill>
                  <a:srgbClr val="000000"/>
                </a:solidFill>
                <a:effectLst/>
                <a:latin typeface="+mn-lt"/>
              </a:rPr>
              <a:t>S</a:t>
            </a:r>
            <a:r>
              <a:rPr lang="en" altLang="zh-TW" b="0" i="0" dirty="0">
                <a:solidFill>
                  <a:srgbClr val="000000"/>
                </a:solidFill>
                <a:effectLst/>
                <a:latin typeface="+mn-lt"/>
              </a:rPr>
              <a:t>implified </a:t>
            </a:r>
            <a:r>
              <a:rPr lang="en" altLang="zh-TW" b="1" i="0" dirty="0">
                <a:solidFill>
                  <a:srgbClr val="000000"/>
                </a:solidFill>
                <a:effectLst/>
                <a:latin typeface="+mn-lt"/>
              </a:rPr>
              <a:t>M</a:t>
            </a:r>
            <a:r>
              <a:rPr lang="en" altLang="zh-TW" b="0" i="0" dirty="0">
                <a:solidFill>
                  <a:srgbClr val="000000"/>
                </a:solidFill>
                <a:effectLst/>
                <a:latin typeface="+mn-lt"/>
              </a:rPr>
              <a:t>olecular </a:t>
            </a:r>
            <a:r>
              <a:rPr lang="en" altLang="zh-TW" b="1" i="0" dirty="0">
                <a:solidFill>
                  <a:srgbClr val="000000"/>
                </a:solidFill>
                <a:effectLst/>
                <a:latin typeface="+mn-lt"/>
              </a:rPr>
              <a:t>I</a:t>
            </a:r>
            <a:r>
              <a:rPr lang="en" altLang="zh-TW" b="0" i="0" dirty="0">
                <a:solidFill>
                  <a:srgbClr val="000000"/>
                </a:solidFill>
                <a:effectLst/>
                <a:latin typeface="+mn-lt"/>
              </a:rPr>
              <a:t>nput </a:t>
            </a:r>
            <a:r>
              <a:rPr lang="en" altLang="zh-TW" b="1" i="0" dirty="0">
                <a:solidFill>
                  <a:srgbClr val="000000"/>
                </a:solidFill>
                <a:effectLst/>
                <a:latin typeface="+mn-lt"/>
              </a:rPr>
              <a:t>L</a:t>
            </a:r>
            <a:r>
              <a:rPr lang="en" altLang="zh-TW" b="0" i="0" dirty="0">
                <a:solidFill>
                  <a:srgbClr val="000000"/>
                </a:solidFill>
                <a:effectLst/>
                <a:latin typeface="+mn-lt"/>
              </a:rPr>
              <a:t>ine </a:t>
            </a:r>
            <a:r>
              <a:rPr lang="en" altLang="zh-TW" b="1" i="0" dirty="0">
                <a:solidFill>
                  <a:srgbClr val="000000"/>
                </a:solidFill>
                <a:effectLst/>
                <a:latin typeface="+mn-lt"/>
              </a:rPr>
              <a:t>E</a:t>
            </a:r>
            <a:r>
              <a:rPr lang="en" altLang="zh-TW" b="0" i="0" dirty="0">
                <a:solidFill>
                  <a:srgbClr val="000000"/>
                </a:solidFill>
                <a:effectLst/>
                <a:latin typeface="+mn-lt"/>
              </a:rPr>
              <a:t>ntry </a:t>
            </a:r>
            <a:r>
              <a:rPr lang="en" altLang="zh-TW" b="1" i="0" dirty="0">
                <a:solidFill>
                  <a:srgbClr val="000000"/>
                </a:solidFill>
                <a:effectLst/>
                <a:latin typeface="+mn-lt"/>
              </a:rPr>
              <a:t>S</a:t>
            </a:r>
            <a:r>
              <a:rPr lang="en" altLang="zh-TW" b="0" i="0" dirty="0">
                <a:solidFill>
                  <a:srgbClr val="000000"/>
                </a:solidFill>
                <a:effectLst/>
                <a:latin typeface="+mn-lt"/>
              </a:rPr>
              <a:t>ystem) </a:t>
            </a:r>
            <a:br>
              <a:rPr lang="en" altLang="zh-TW" dirty="0"/>
            </a:br>
            <a:r>
              <a:rPr lang="en" altLang="zh-TW" dirty="0">
                <a:solidFill>
                  <a:srgbClr val="000000"/>
                </a:solidFill>
                <a:latin typeface="+mn-lt"/>
              </a:rPr>
              <a:t> A chemical notation that </a:t>
            </a:r>
            <a:r>
              <a:rPr lang="en" altLang="zh-TW" dirty="0">
                <a:latin typeface="+mn-lt"/>
              </a:rPr>
              <a:t>allows a user to </a:t>
            </a:r>
            <a:r>
              <a:rPr lang="en" altLang="zh-TW" dirty="0">
                <a:solidFill>
                  <a:srgbClr val="FF0000"/>
                </a:solidFill>
                <a:latin typeface="+mn-lt"/>
              </a:rPr>
              <a:t>represent a chemical structure in a way that can be used by the computer. </a:t>
            </a:r>
            <a:endParaRPr kumimoji="1" lang="zh-TW" altLang="en-US" dirty="0"/>
          </a:p>
        </p:txBody>
      </p:sp>
      <p:sp>
        <p:nvSpPr>
          <p:cNvPr id="4" name="投影片編號版面配置區 3">
            <a:extLst>
              <a:ext uri="{FF2B5EF4-FFF2-40B4-BE49-F238E27FC236}">
                <a16:creationId xmlns:a16="http://schemas.microsoft.com/office/drawing/2014/main" id="{339BED55-25CF-BD3C-F996-6640189A3263}"/>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9218" name="Picture 2" descr="Illustration of SMILES-based molecular construction. First row: two... |  Download Scientific Diagram">
            <a:extLst>
              <a:ext uri="{FF2B5EF4-FFF2-40B4-BE49-F238E27FC236}">
                <a16:creationId xmlns:a16="http://schemas.microsoft.com/office/drawing/2014/main" id="{18A31B80-8FE2-2BBB-65EC-502CAB3E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29" y="2463710"/>
            <a:ext cx="7638542" cy="382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842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15BC16-C331-CFF9-BC50-F2262D4F153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5" name="圖片 4">
            <a:extLst>
              <a:ext uri="{FF2B5EF4-FFF2-40B4-BE49-F238E27FC236}">
                <a16:creationId xmlns:a16="http://schemas.microsoft.com/office/drawing/2014/main" id="{A74C2F11-EC8F-F21D-DF7B-3DF1C93515CC}"/>
              </a:ext>
            </a:extLst>
          </p:cNvPr>
          <p:cNvPicPr>
            <a:picLocks noChangeAspect="1"/>
          </p:cNvPicPr>
          <p:nvPr/>
        </p:nvPicPr>
        <p:blipFill>
          <a:blip r:embed="rId2"/>
          <a:stretch>
            <a:fillRect/>
          </a:stretch>
        </p:blipFill>
        <p:spPr>
          <a:xfrm>
            <a:off x="808853" y="1060704"/>
            <a:ext cx="6841475" cy="4430567"/>
          </a:xfrm>
          <a:prstGeom prst="rect">
            <a:avLst/>
          </a:prstGeom>
        </p:spPr>
      </p:pic>
      <p:pic>
        <p:nvPicPr>
          <p:cNvPr id="6" name="圖片 5">
            <a:extLst>
              <a:ext uri="{FF2B5EF4-FFF2-40B4-BE49-F238E27FC236}">
                <a16:creationId xmlns:a16="http://schemas.microsoft.com/office/drawing/2014/main" id="{F7677EF0-592B-9448-0C1D-DE0AD1B7BF56}"/>
              </a:ext>
            </a:extLst>
          </p:cNvPr>
          <p:cNvPicPr>
            <a:picLocks noChangeAspect="1"/>
          </p:cNvPicPr>
          <p:nvPr/>
        </p:nvPicPr>
        <p:blipFill>
          <a:blip r:embed="rId3"/>
          <a:stretch>
            <a:fillRect/>
          </a:stretch>
        </p:blipFill>
        <p:spPr>
          <a:xfrm>
            <a:off x="182427" y="2798982"/>
            <a:ext cx="8729925" cy="2382857"/>
          </a:xfrm>
          <a:prstGeom prst="rect">
            <a:avLst/>
          </a:prstGeom>
        </p:spPr>
      </p:pic>
      <p:sp>
        <p:nvSpPr>
          <p:cNvPr id="7" name="文字方塊 6">
            <a:extLst>
              <a:ext uri="{FF2B5EF4-FFF2-40B4-BE49-F238E27FC236}">
                <a16:creationId xmlns:a16="http://schemas.microsoft.com/office/drawing/2014/main" id="{E327AF46-8C2D-F349-32BA-BB4DF1F9EBEB}"/>
              </a:ext>
            </a:extLst>
          </p:cNvPr>
          <p:cNvSpPr txBox="1"/>
          <p:nvPr/>
        </p:nvSpPr>
        <p:spPr>
          <a:xfrm>
            <a:off x="929254" y="5637808"/>
            <a:ext cx="7285492" cy="923330"/>
          </a:xfrm>
          <a:prstGeom prst="rect">
            <a:avLst/>
          </a:prstGeom>
          <a:noFill/>
        </p:spPr>
        <p:txBody>
          <a:bodyPr wrap="square" rtlCol="0">
            <a:spAutoFit/>
          </a:bodyPr>
          <a:lstStyle/>
          <a:p>
            <a:pPr algn="just"/>
            <a:r>
              <a:rPr kumimoji="1" lang="en" altLang="zh-TW" dirty="0"/>
              <a:t>Molecule fingerprints are binary bit strings that represent the structural features of a molecule. Uses a circular neighborhood around each atom in a molecule to capture local structural information.</a:t>
            </a:r>
            <a:endParaRPr kumimoji="1" lang="zh-TW" altLang="en-US" dirty="0"/>
          </a:p>
        </p:txBody>
      </p:sp>
      <p:sp>
        <p:nvSpPr>
          <p:cNvPr id="8" name="文字方塊 7">
            <a:extLst>
              <a:ext uri="{FF2B5EF4-FFF2-40B4-BE49-F238E27FC236}">
                <a16:creationId xmlns:a16="http://schemas.microsoft.com/office/drawing/2014/main" id="{64E59094-3B35-BF45-DCE4-589EB188C6F1}"/>
              </a:ext>
            </a:extLst>
          </p:cNvPr>
          <p:cNvSpPr txBox="1"/>
          <p:nvPr/>
        </p:nvSpPr>
        <p:spPr>
          <a:xfrm>
            <a:off x="2731008" y="7485888"/>
            <a:ext cx="184731" cy="369332"/>
          </a:xfrm>
          <a:prstGeom prst="rect">
            <a:avLst/>
          </a:prstGeom>
          <a:noFill/>
        </p:spPr>
        <p:txBody>
          <a:bodyPr wrap="none" rtlCol="0">
            <a:spAutoFit/>
          </a:bodyPr>
          <a:lstStyle/>
          <a:p>
            <a:endParaRPr kumimoji="1" lang="zh-TW" altLang="en-US" dirty="0"/>
          </a:p>
        </p:txBody>
      </p:sp>
      <p:sp>
        <p:nvSpPr>
          <p:cNvPr id="10" name="標題 1">
            <a:extLst>
              <a:ext uri="{FF2B5EF4-FFF2-40B4-BE49-F238E27FC236}">
                <a16:creationId xmlns:a16="http://schemas.microsoft.com/office/drawing/2014/main" id="{0E7A0ECF-E1F8-4234-364B-894A6C0FD714}"/>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Molecular Fingerprint</a:t>
            </a:r>
            <a:endParaRPr kumimoji="1" lang="zh-TW" altLang="en-US" dirty="0">
              <a:latin typeface="+mj-lt"/>
            </a:endParaRPr>
          </a:p>
        </p:txBody>
      </p:sp>
    </p:spTree>
    <p:extLst>
      <p:ext uri="{BB962C8B-B14F-4D97-AF65-F5344CB8AC3E}">
        <p14:creationId xmlns:p14="http://schemas.microsoft.com/office/powerpoint/2010/main" val="332069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CB7E71-A5A1-DFF2-B4B4-4FD95F95CDD5}"/>
              </a:ext>
            </a:extLst>
          </p:cNvPr>
          <p:cNvSpPr>
            <a:spLocks noGrp="1"/>
          </p:cNvSpPr>
          <p:nvPr>
            <p:ph type="title"/>
          </p:nvPr>
        </p:nvSpPr>
        <p:spPr/>
        <p:txBody>
          <a:bodyPr/>
          <a:lstStyle/>
          <a:p>
            <a:r>
              <a:rPr lang="en-US" altLang="zh-TW" dirty="0"/>
              <a:t>Interactive</a:t>
            </a:r>
            <a:endParaRPr kumimoji="1" lang="zh-TW" altLang="en-US" dirty="0"/>
          </a:p>
        </p:txBody>
      </p:sp>
      <p:sp>
        <p:nvSpPr>
          <p:cNvPr id="4" name="投影片編號版面配置區 3">
            <a:extLst>
              <a:ext uri="{FF2B5EF4-FFF2-40B4-BE49-F238E27FC236}">
                <a16:creationId xmlns:a16="http://schemas.microsoft.com/office/drawing/2014/main" id="{5697F6FD-F093-DAB4-2F9C-541778AD7192}"/>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5" name="內容版面配置區 2">
            <a:extLst>
              <a:ext uri="{FF2B5EF4-FFF2-40B4-BE49-F238E27FC236}">
                <a16:creationId xmlns:a16="http://schemas.microsoft.com/office/drawing/2014/main" id="{42876338-1972-7F0F-9E2B-F88965C7AE50}"/>
              </a:ext>
            </a:extLst>
          </p:cNvPr>
          <p:cNvSpPr>
            <a:spLocks noGrp="1"/>
          </p:cNvSpPr>
          <p:nvPr>
            <p:ph idx="1"/>
          </p:nvPr>
        </p:nvSpPr>
        <p:spPr>
          <a:xfrm>
            <a:off x="170688" y="879893"/>
            <a:ext cx="8973312" cy="5408763"/>
          </a:xfrm>
        </p:spPr>
        <p:txBody>
          <a:bodyPr>
            <a:normAutofit/>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AutoNum type="arabicPeriod" startAt="3"/>
            </a:pPr>
            <a:r>
              <a:rPr kumimoji="1" lang="en-US" altLang="zh-TW" dirty="0"/>
              <a:t>Click </a:t>
            </a:r>
            <a:r>
              <a:rPr kumimoji="1" lang="en-US" altLang="zh-TW" dirty="0" err="1"/>
              <a:t>smi.ipynb</a:t>
            </a:r>
            <a:endParaRPr kumimoji="1" lang="en-US" altLang="zh-TW" dirty="0"/>
          </a:p>
          <a:p>
            <a:pPr marL="457200" indent="-457200">
              <a:buAutoNum type="arabicPeriod" startAt="3"/>
            </a:pPr>
            <a:r>
              <a:rPr kumimoji="1" lang="en-US" altLang="zh-TW" dirty="0"/>
              <a:t>Run kernel</a:t>
            </a:r>
          </a:p>
          <a:p>
            <a:pPr marL="457200" indent="-457200" algn="l">
              <a:buAutoNum type="arabicPeriod" startAt="3"/>
            </a:pPr>
            <a:r>
              <a:rPr kumimoji="1" lang="en-US" altLang="zh-TW" dirty="0"/>
              <a:t>We can used python package</a:t>
            </a:r>
            <a:br>
              <a:rPr kumimoji="1" lang="en-US" altLang="zh-TW" dirty="0"/>
            </a:br>
            <a:r>
              <a:rPr kumimoji="1" lang="en-US" altLang="zh-TW" dirty="0"/>
              <a:t>easily show smile string to </a:t>
            </a:r>
            <a:br>
              <a:rPr kumimoji="1" lang="en-US" altLang="zh-TW" dirty="0"/>
            </a:br>
            <a:r>
              <a:rPr kumimoji="1" lang="en-US" altLang="zh-TW" dirty="0"/>
              <a:t>molecules</a:t>
            </a:r>
          </a:p>
        </p:txBody>
      </p:sp>
      <p:pic>
        <p:nvPicPr>
          <p:cNvPr id="7" name="圖片 6">
            <a:extLst>
              <a:ext uri="{FF2B5EF4-FFF2-40B4-BE49-F238E27FC236}">
                <a16:creationId xmlns:a16="http://schemas.microsoft.com/office/drawing/2014/main" id="{6F0F822F-8AFB-4151-4B68-604A9C01B057}"/>
              </a:ext>
            </a:extLst>
          </p:cNvPr>
          <p:cNvPicPr>
            <a:picLocks noChangeAspect="1"/>
          </p:cNvPicPr>
          <p:nvPr/>
        </p:nvPicPr>
        <p:blipFill>
          <a:blip r:embed="rId2"/>
          <a:stretch>
            <a:fillRect/>
          </a:stretch>
        </p:blipFill>
        <p:spPr>
          <a:xfrm>
            <a:off x="4892290" y="1922585"/>
            <a:ext cx="4097998" cy="3994251"/>
          </a:xfrm>
          <a:prstGeom prst="rect">
            <a:avLst/>
          </a:prstGeom>
        </p:spPr>
      </p:pic>
    </p:spTree>
    <p:extLst>
      <p:ext uri="{BB962C8B-B14F-4D97-AF65-F5344CB8AC3E}">
        <p14:creationId xmlns:p14="http://schemas.microsoft.com/office/powerpoint/2010/main" val="130644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A2611-D228-447E-BE0E-202582647FFD}"/>
              </a:ext>
            </a:extLst>
          </p:cNvPr>
          <p:cNvSpPr>
            <a:spLocks noGrp="1"/>
          </p:cNvSpPr>
          <p:nvPr>
            <p:ph type="title"/>
          </p:nvPr>
        </p:nvSpPr>
        <p:spPr/>
        <p:txBody>
          <a:bodyPr/>
          <a:lstStyle/>
          <a:p>
            <a:r>
              <a:rPr lang="en-US" dirty="0"/>
              <a:t>Fitting in chemistry</a:t>
            </a:r>
          </a:p>
        </p:txBody>
      </p:sp>
      <p:sp>
        <p:nvSpPr>
          <p:cNvPr id="3" name="內容版面配置區 2">
            <a:extLst>
              <a:ext uri="{FF2B5EF4-FFF2-40B4-BE49-F238E27FC236}">
                <a16:creationId xmlns:a16="http://schemas.microsoft.com/office/drawing/2014/main" id="{F0B90E44-2A0B-4AE3-87CD-9F19861AA7D5}"/>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3C70A683-0755-41E2-B2A1-EA76B97136DC}"/>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Tree>
    <p:extLst>
      <p:ext uri="{BB962C8B-B14F-4D97-AF65-F5344CB8AC3E}">
        <p14:creationId xmlns:p14="http://schemas.microsoft.com/office/powerpoint/2010/main" val="3992566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9EA3B-E6CB-45FD-918A-A9DDAE2FB8D8}"/>
              </a:ext>
            </a:extLst>
          </p:cNvPr>
          <p:cNvSpPr>
            <a:spLocks noGrp="1"/>
          </p:cNvSpPr>
          <p:nvPr>
            <p:ph type="title"/>
          </p:nvPr>
        </p:nvSpPr>
        <p:spPr/>
        <p:txBody>
          <a:bodyPr/>
          <a:lstStyle/>
          <a:p>
            <a:r>
              <a:rPr lang="en-US" altLang="zh-TW" dirty="0"/>
              <a:t>Machine learning Models</a:t>
            </a:r>
            <a:endParaRPr lang="en-US" dirty="0"/>
          </a:p>
        </p:txBody>
      </p:sp>
      <p:sp>
        <p:nvSpPr>
          <p:cNvPr id="4" name="投影片編號版面配置區 3">
            <a:extLst>
              <a:ext uri="{FF2B5EF4-FFF2-40B4-BE49-F238E27FC236}">
                <a16:creationId xmlns:a16="http://schemas.microsoft.com/office/drawing/2014/main" id="{0F9A2BF4-F141-4EAD-808D-F0CB3E9617D3}"/>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6" name="圖片 5">
            <a:extLst>
              <a:ext uri="{FF2B5EF4-FFF2-40B4-BE49-F238E27FC236}">
                <a16:creationId xmlns:a16="http://schemas.microsoft.com/office/drawing/2014/main" id="{F356B3E3-6C57-4EF9-9DE2-8B6C544C7269}"/>
              </a:ext>
            </a:extLst>
          </p:cNvPr>
          <p:cNvPicPr>
            <a:picLocks noChangeAspect="1"/>
          </p:cNvPicPr>
          <p:nvPr/>
        </p:nvPicPr>
        <p:blipFill>
          <a:blip r:embed="rId2"/>
          <a:stretch>
            <a:fillRect/>
          </a:stretch>
        </p:blipFill>
        <p:spPr>
          <a:xfrm>
            <a:off x="1211803" y="997564"/>
            <a:ext cx="6720393" cy="3336478"/>
          </a:xfrm>
          <a:prstGeom prst="rect">
            <a:avLst/>
          </a:prstGeom>
        </p:spPr>
      </p:pic>
      <p:pic>
        <p:nvPicPr>
          <p:cNvPr id="7" name="圖片 6">
            <a:extLst>
              <a:ext uri="{FF2B5EF4-FFF2-40B4-BE49-F238E27FC236}">
                <a16:creationId xmlns:a16="http://schemas.microsoft.com/office/drawing/2014/main" id="{025F0C7F-7533-4190-9AE2-9511555A34CE}"/>
              </a:ext>
            </a:extLst>
          </p:cNvPr>
          <p:cNvPicPr>
            <a:picLocks noChangeAspect="1"/>
          </p:cNvPicPr>
          <p:nvPr/>
        </p:nvPicPr>
        <p:blipFill>
          <a:blip r:embed="rId3"/>
          <a:stretch>
            <a:fillRect/>
          </a:stretch>
        </p:blipFill>
        <p:spPr>
          <a:xfrm>
            <a:off x="1397148" y="4356708"/>
            <a:ext cx="6349704" cy="1706364"/>
          </a:xfrm>
          <a:prstGeom prst="rect">
            <a:avLst/>
          </a:prstGeom>
        </p:spPr>
      </p:pic>
      <p:sp>
        <p:nvSpPr>
          <p:cNvPr id="9" name="文字方塊 8">
            <a:extLst>
              <a:ext uri="{FF2B5EF4-FFF2-40B4-BE49-F238E27FC236}">
                <a16:creationId xmlns:a16="http://schemas.microsoft.com/office/drawing/2014/main" id="{0AB915A6-1F1A-48E3-B7F7-0AC3A9C5C34A}"/>
              </a:ext>
            </a:extLst>
          </p:cNvPr>
          <p:cNvSpPr txBox="1"/>
          <p:nvPr/>
        </p:nvSpPr>
        <p:spPr>
          <a:xfrm>
            <a:off x="0" y="6523489"/>
            <a:ext cx="6645088" cy="338554"/>
          </a:xfrm>
          <a:prstGeom prst="rect">
            <a:avLst/>
          </a:prstGeom>
          <a:noFill/>
        </p:spPr>
        <p:txBody>
          <a:bodyPr wrap="square">
            <a:spAutoFit/>
          </a:bodyPr>
          <a:lstStyle/>
          <a:p>
            <a:pPr>
              <a:spcBef>
                <a:spcPts val="0"/>
              </a:spcBef>
              <a:spcAft>
                <a:spcPts val="0"/>
              </a:spcAft>
            </a:pPr>
            <a:r>
              <a:rPr lang="en-US" sz="800" dirty="0">
                <a:effectLst/>
              </a:rPr>
              <a:t>Choudhary, K.; </a:t>
            </a:r>
            <a:r>
              <a:rPr lang="en-US" sz="800" dirty="0" err="1">
                <a:effectLst/>
              </a:rPr>
              <a:t>DeCost</a:t>
            </a:r>
            <a:r>
              <a:rPr lang="en-US" sz="800" dirty="0">
                <a:effectLst/>
              </a:rPr>
              <a:t>, B.; Chen, C.; Jain, A.; </a:t>
            </a:r>
            <a:r>
              <a:rPr lang="en-US" sz="800" dirty="0" err="1">
                <a:effectLst/>
              </a:rPr>
              <a:t>Tavazza</a:t>
            </a:r>
            <a:r>
              <a:rPr lang="en-US" sz="800" dirty="0">
                <a:effectLst/>
              </a:rPr>
              <a:t>, F.; Cohn, R.; Park, C. W.; Choudhary, A.; Agrawal, A.; </a:t>
            </a:r>
            <a:r>
              <a:rPr lang="en-US" sz="800" dirty="0" err="1">
                <a:effectLst/>
              </a:rPr>
              <a:t>Billinge</a:t>
            </a:r>
            <a:r>
              <a:rPr lang="en-US" sz="800" dirty="0">
                <a:effectLst/>
              </a:rPr>
              <a:t>, S. J. L.; Holm, E.; Ong, S. P.; Wolverton, C. Recent Advances and Applications of Deep Learning Methods in Materials Science. </a:t>
            </a:r>
            <a:r>
              <a:rPr lang="en-US" sz="800" i="1" dirty="0" err="1">
                <a:effectLst/>
              </a:rPr>
              <a:t>npj</a:t>
            </a:r>
            <a:r>
              <a:rPr lang="en-US" sz="800" i="1" dirty="0">
                <a:effectLst/>
              </a:rPr>
              <a:t> </a:t>
            </a:r>
            <a:r>
              <a:rPr lang="en-US" sz="800" i="1" dirty="0" err="1">
                <a:effectLst/>
              </a:rPr>
              <a:t>Comput</a:t>
            </a:r>
            <a:r>
              <a:rPr lang="en-US" sz="800" i="1" dirty="0">
                <a:effectLst/>
              </a:rPr>
              <a:t> Mater</a:t>
            </a:r>
            <a:r>
              <a:rPr lang="en-US" sz="800" dirty="0">
                <a:effectLst/>
              </a:rPr>
              <a:t> </a:t>
            </a:r>
            <a:r>
              <a:rPr lang="en-US" sz="800" b="1" dirty="0">
                <a:effectLst/>
              </a:rPr>
              <a:t>2022</a:t>
            </a:r>
            <a:r>
              <a:rPr lang="en-US" sz="800" dirty="0">
                <a:effectLst/>
              </a:rPr>
              <a:t>, </a:t>
            </a:r>
            <a:r>
              <a:rPr lang="en-US" sz="800" i="1" dirty="0">
                <a:effectLst/>
              </a:rPr>
              <a:t>8</a:t>
            </a:r>
            <a:r>
              <a:rPr lang="en-US" sz="800" dirty="0">
                <a:effectLst/>
              </a:rPr>
              <a:t> (1), 1</a:t>
            </a:r>
          </a:p>
        </p:txBody>
      </p:sp>
      <p:sp>
        <p:nvSpPr>
          <p:cNvPr id="3" name="矩形 2">
            <a:extLst>
              <a:ext uri="{FF2B5EF4-FFF2-40B4-BE49-F238E27FC236}">
                <a16:creationId xmlns:a16="http://schemas.microsoft.com/office/drawing/2014/main" id="{DC660AEA-238A-40AD-9E6E-F886C8521A97}"/>
              </a:ext>
            </a:extLst>
          </p:cNvPr>
          <p:cNvSpPr/>
          <p:nvPr/>
        </p:nvSpPr>
        <p:spPr>
          <a:xfrm>
            <a:off x="4216400" y="3962400"/>
            <a:ext cx="1695450" cy="371642"/>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22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FB1BA9-A1F6-4F52-B047-3E613B1DF433}"/>
              </a:ext>
            </a:extLst>
          </p:cNvPr>
          <p:cNvSpPr>
            <a:spLocks noGrp="1"/>
          </p:cNvSpPr>
          <p:nvPr>
            <p:ph type="title"/>
          </p:nvPr>
        </p:nvSpPr>
        <p:spPr/>
        <p:txBody>
          <a:bodyPr/>
          <a:lstStyle/>
          <a:p>
            <a:r>
              <a:rPr lang="en-US" dirty="0"/>
              <a:t>Decision Tree</a:t>
            </a:r>
          </a:p>
        </p:txBody>
      </p:sp>
      <p:sp>
        <p:nvSpPr>
          <p:cNvPr id="3" name="內容版面配置區 2">
            <a:extLst>
              <a:ext uri="{FF2B5EF4-FFF2-40B4-BE49-F238E27FC236}">
                <a16:creationId xmlns:a16="http://schemas.microsoft.com/office/drawing/2014/main" id="{6E16980B-A31C-4C6B-8FCB-669133700B02}"/>
              </a:ext>
            </a:extLst>
          </p:cNvPr>
          <p:cNvSpPr>
            <a:spLocks noGrp="1"/>
          </p:cNvSpPr>
          <p:nvPr>
            <p:ph idx="1"/>
          </p:nvPr>
        </p:nvSpPr>
        <p:spPr/>
        <p:txBody>
          <a:bodyPr/>
          <a:lstStyle/>
          <a:p>
            <a:pPr marL="0" indent="0">
              <a:buNone/>
            </a:pPr>
            <a:r>
              <a:rPr lang="en-US" altLang="zh-TW" dirty="0"/>
              <a:t>A decision tree is a non-parametric supervised learning algorithm, which is utilized for both classification and regression tasks. It has a hierarchical, tree structure, which consists of a root node, branches, internal nodes and leaf nodes.</a:t>
            </a:r>
            <a:endParaRPr lang="en-US" dirty="0"/>
          </a:p>
        </p:txBody>
      </p:sp>
      <p:sp>
        <p:nvSpPr>
          <p:cNvPr id="4" name="投影片編號版面配置區 3">
            <a:extLst>
              <a:ext uri="{FF2B5EF4-FFF2-40B4-BE49-F238E27FC236}">
                <a16:creationId xmlns:a16="http://schemas.microsoft.com/office/drawing/2014/main" id="{96E79970-352F-4A0B-BB79-2EC9C7BD5868}"/>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pic>
        <p:nvPicPr>
          <p:cNvPr id="1026" name="Picture 2" descr="Model of a decision tree">
            <a:extLst>
              <a:ext uri="{FF2B5EF4-FFF2-40B4-BE49-F238E27FC236}">
                <a16:creationId xmlns:a16="http://schemas.microsoft.com/office/drawing/2014/main" id="{87EF409C-1F39-4975-A2BB-3C9AEF24C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16" y="2728821"/>
            <a:ext cx="6134768" cy="345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9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76F8E8-0C48-4E87-893C-699A636B1543}"/>
              </a:ext>
            </a:extLst>
          </p:cNvPr>
          <p:cNvSpPr>
            <a:spLocks noGrp="1"/>
          </p:cNvSpPr>
          <p:nvPr>
            <p:ph type="title"/>
          </p:nvPr>
        </p:nvSpPr>
        <p:spPr/>
        <p:txBody>
          <a:bodyPr/>
          <a:lstStyle/>
          <a:p>
            <a:r>
              <a:rPr lang="en-US" dirty="0"/>
              <a:t>Decision Tree</a:t>
            </a:r>
          </a:p>
        </p:txBody>
      </p:sp>
      <p:sp>
        <p:nvSpPr>
          <p:cNvPr id="3" name="內容版面配置區 2">
            <a:extLst>
              <a:ext uri="{FF2B5EF4-FFF2-40B4-BE49-F238E27FC236}">
                <a16:creationId xmlns:a16="http://schemas.microsoft.com/office/drawing/2014/main" id="{6C1E3374-064B-4B8D-B3DD-6F65C9D4399F}"/>
              </a:ext>
            </a:extLst>
          </p:cNvPr>
          <p:cNvSpPr>
            <a:spLocks noGrp="1"/>
          </p:cNvSpPr>
          <p:nvPr>
            <p:ph idx="1"/>
          </p:nvPr>
        </p:nvSpPr>
        <p:spPr/>
        <p:txBody>
          <a:bodyPr>
            <a:normAutofit/>
          </a:bodyPr>
          <a:lstStyle/>
          <a:p>
            <a:pPr marL="0" indent="0">
              <a:buNone/>
            </a:pPr>
            <a:r>
              <a:rPr lang="en-US" altLang="zh-TW" sz="2000" dirty="0"/>
              <a:t>A decision tree starts with a root node, which does not have any incoming branches. The outgoing branches from the root node then feed into the internal nodes, also known as decision nodes. Based on the available features, both node types conduct evaluations to form homogenous subsets, which are denoted by leaf nodes, or terminal nodes. The leaf nodes represent all the possible outcomes within the dataset. </a:t>
            </a:r>
            <a:endParaRPr lang="en-US" sz="2000" dirty="0"/>
          </a:p>
        </p:txBody>
      </p:sp>
      <p:sp>
        <p:nvSpPr>
          <p:cNvPr id="4" name="投影片編號版面配置區 3">
            <a:extLst>
              <a:ext uri="{FF2B5EF4-FFF2-40B4-BE49-F238E27FC236}">
                <a16:creationId xmlns:a16="http://schemas.microsoft.com/office/drawing/2014/main" id="{FE0243D6-9B27-4F7E-8767-BD0996369BCC}"/>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2050" name="Picture 2" descr="Example of a decision tree">
            <a:extLst>
              <a:ext uri="{FF2B5EF4-FFF2-40B4-BE49-F238E27FC236}">
                <a16:creationId xmlns:a16="http://schemas.microsoft.com/office/drawing/2014/main" id="{A0C0E124-C7FE-4AE7-BB19-2C4DD347F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915728"/>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94A00AE-83F1-4F51-9EFA-B5B2CFBB9737}"/>
              </a:ext>
            </a:extLst>
          </p:cNvPr>
          <p:cNvSpPr/>
          <p:nvPr/>
        </p:nvSpPr>
        <p:spPr>
          <a:xfrm>
            <a:off x="0" y="6642556"/>
            <a:ext cx="2101857" cy="215444"/>
          </a:xfrm>
          <a:prstGeom prst="rect">
            <a:avLst/>
          </a:prstGeom>
        </p:spPr>
        <p:txBody>
          <a:bodyPr wrap="none">
            <a:spAutoFit/>
          </a:bodyPr>
          <a:lstStyle/>
          <a:p>
            <a:r>
              <a:rPr lang="en-US" altLang="zh-TW" sz="800" dirty="0"/>
              <a:t>https://www.ibm.com/topics/decision-trees</a:t>
            </a:r>
            <a:endParaRPr lang="en-US" sz="800" dirty="0"/>
          </a:p>
        </p:txBody>
      </p:sp>
    </p:spTree>
    <p:extLst>
      <p:ext uri="{BB962C8B-B14F-4D97-AF65-F5344CB8AC3E}">
        <p14:creationId xmlns:p14="http://schemas.microsoft.com/office/powerpoint/2010/main" val="1752237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7FDF2-E6E5-40F9-BF66-5423EE1838C2}"/>
              </a:ext>
            </a:extLst>
          </p:cNvPr>
          <p:cNvSpPr>
            <a:spLocks noGrp="1"/>
          </p:cNvSpPr>
          <p:nvPr>
            <p:ph type="title"/>
          </p:nvPr>
        </p:nvSpPr>
        <p:spPr/>
        <p:txBody>
          <a:bodyPr/>
          <a:lstStyle/>
          <a:p>
            <a:r>
              <a:rPr lang="en-US" dirty="0"/>
              <a:t>Random forest</a:t>
            </a:r>
          </a:p>
        </p:txBody>
      </p:sp>
      <p:sp>
        <p:nvSpPr>
          <p:cNvPr id="4" name="投影片編號版面配置區 3">
            <a:extLst>
              <a:ext uri="{FF2B5EF4-FFF2-40B4-BE49-F238E27FC236}">
                <a16:creationId xmlns:a16="http://schemas.microsoft.com/office/drawing/2014/main" id="{7BBDD49D-A81F-4D4C-A455-A84F69BAFAC8}"/>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6" name="文字方塊 5">
            <a:extLst>
              <a:ext uri="{FF2B5EF4-FFF2-40B4-BE49-F238E27FC236}">
                <a16:creationId xmlns:a16="http://schemas.microsoft.com/office/drawing/2014/main" id="{7303A3C5-06B8-4644-AE97-9EA6B4716B8C}"/>
              </a:ext>
            </a:extLst>
          </p:cNvPr>
          <p:cNvSpPr txBox="1"/>
          <p:nvPr/>
        </p:nvSpPr>
        <p:spPr>
          <a:xfrm>
            <a:off x="-13447" y="6534269"/>
            <a:ext cx="6127375" cy="338554"/>
          </a:xfrm>
          <a:prstGeom prst="rect">
            <a:avLst/>
          </a:prstGeom>
          <a:noFill/>
        </p:spPr>
        <p:txBody>
          <a:bodyPr wrap="square">
            <a:spAutoFit/>
          </a:bodyPr>
          <a:lstStyle/>
          <a:p>
            <a:pPr>
              <a:spcBef>
                <a:spcPts val="0"/>
              </a:spcBef>
              <a:spcAft>
                <a:spcPts val="0"/>
              </a:spcAft>
            </a:pPr>
            <a:r>
              <a:rPr lang="en-US" sz="800" dirty="0">
                <a:effectLst/>
              </a:rPr>
              <a:t>Cano, G.; Garcia-Rodriguez, J.; Garcia-Garcia, A.; Perez-Sanchez, H.; </a:t>
            </a:r>
            <a:r>
              <a:rPr lang="en-US" sz="800" dirty="0" err="1">
                <a:effectLst/>
              </a:rPr>
              <a:t>Benediktsson</a:t>
            </a:r>
            <a:r>
              <a:rPr lang="en-US" sz="800" dirty="0">
                <a:effectLst/>
              </a:rPr>
              <a:t>, J. A.; Thapa, A.; Barr, A. Automatic Selection of Molecular Descriptors Using Random Forest: Application to Drug Discovery. </a:t>
            </a:r>
            <a:r>
              <a:rPr lang="en-US" sz="800" i="1" dirty="0">
                <a:effectLst/>
              </a:rPr>
              <a:t>Expert Systems with Applications</a:t>
            </a:r>
            <a:r>
              <a:rPr lang="en-US" sz="800" dirty="0">
                <a:effectLst/>
              </a:rPr>
              <a:t> </a:t>
            </a:r>
            <a:r>
              <a:rPr lang="en-US" sz="800" b="1" dirty="0">
                <a:effectLst/>
              </a:rPr>
              <a:t>2017</a:t>
            </a:r>
            <a:r>
              <a:rPr lang="en-US" sz="800" dirty="0">
                <a:effectLst/>
              </a:rPr>
              <a:t>, </a:t>
            </a:r>
            <a:r>
              <a:rPr lang="en-US" sz="800" i="1" dirty="0">
                <a:effectLst/>
              </a:rPr>
              <a:t>72</a:t>
            </a:r>
            <a:r>
              <a:rPr lang="en-US" sz="800" dirty="0">
                <a:effectLst/>
              </a:rPr>
              <a:t>, 151.</a:t>
            </a:r>
          </a:p>
        </p:txBody>
      </p:sp>
      <p:pic>
        <p:nvPicPr>
          <p:cNvPr id="7" name="圖片 6">
            <a:extLst>
              <a:ext uri="{FF2B5EF4-FFF2-40B4-BE49-F238E27FC236}">
                <a16:creationId xmlns:a16="http://schemas.microsoft.com/office/drawing/2014/main" id="{69F80806-16F1-44EE-8BEC-605FBB1F4B58}"/>
              </a:ext>
            </a:extLst>
          </p:cNvPr>
          <p:cNvPicPr>
            <a:picLocks noChangeAspect="1"/>
          </p:cNvPicPr>
          <p:nvPr/>
        </p:nvPicPr>
        <p:blipFill>
          <a:blip r:embed="rId2"/>
          <a:stretch>
            <a:fillRect/>
          </a:stretch>
        </p:blipFill>
        <p:spPr>
          <a:xfrm>
            <a:off x="860612" y="1224311"/>
            <a:ext cx="7422776" cy="4336353"/>
          </a:xfrm>
          <a:prstGeom prst="rect">
            <a:avLst/>
          </a:prstGeom>
        </p:spPr>
      </p:pic>
      <p:sp>
        <p:nvSpPr>
          <p:cNvPr id="3" name="矩形 2">
            <a:extLst>
              <a:ext uri="{FF2B5EF4-FFF2-40B4-BE49-F238E27FC236}">
                <a16:creationId xmlns:a16="http://schemas.microsoft.com/office/drawing/2014/main" id="{50D11027-F29F-44AD-9BC4-C1738F5CFE05}"/>
              </a:ext>
            </a:extLst>
          </p:cNvPr>
          <p:cNvSpPr/>
          <p:nvPr/>
        </p:nvSpPr>
        <p:spPr>
          <a:xfrm>
            <a:off x="5913408" y="5476343"/>
            <a:ext cx="2974788" cy="954107"/>
          </a:xfrm>
          <a:prstGeom prst="rect">
            <a:avLst/>
          </a:prstGeom>
        </p:spPr>
        <p:txBody>
          <a:bodyPr wrap="square">
            <a:spAutoFit/>
          </a:bodyPr>
          <a:lstStyle/>
          <a:p>
            <a:r>
              <a:rPr lang="en-US" altLang="zh-TW" sz="1400" dirty="0">
                <a:solidFill>
                  <a:srgbClr val="161616"/>
                </a:solidFill>
                <a:latin typeface="+mj-lt"/>
              </a:rPr>
              <a:t>Parameters:</a:t>
            </a:r>
          </a:p>
          <a:p>
            <a:pPr marL="285750" indent="-285750">
              <a:buFont typeface="Arial" panose="020B0604020202020204" pitchFamily="34" charset="0"/>
              <a:buChar char="•"/>
            </a:pPr>
            <a:r>
              <a:rPr lang="en-US" altLang="zh-TW" sz="1400" dirty="0">
                <a:solidFill>
                  <a:srgbClr val="161616"/>
                </a:solidFill>
                <a:latin typeface="+mj-lt"/>
              </a:rPr>
              <a:t>node size, </a:t>
            </a:r>
          </a:p>
          <a:p>
            <a:pPr marL="285750" indent="-285750">
              <a:buFont typeface="Arial" panose="020B0604020202020204" pitchFamily="34" charset="0"/>
              <a:buChar char="•"/>
            </a:pPr>
            <a:r>
              <a:rPr lang="en-US" altLang="zh-TW" sz="1400" dirty="0">
                <a:solidFill>
                  <a:srgbClr val="161616"/>
                </a:solidFill>
                <a:latin typeface="+mj-lt"/>
              </a:rPr>
              <a:t>number of trees, </a:t>
            </a:r>
          </a:p>
          <a:p>
            <a:pPr marL="285750" indent="-285750">
              <a:buFont typeface="Arial" panose="020B0604020202020204" pitchFamily="34" charset="0"/>
              <a:buChar char="•"/>
            </a:pPr>
            <a:r>
              <a:rPr lang="en-US" altLang="zh-TW" sz="1400" dirty="0">
                <a:solidFill>
                  <a:srgbClr val="161616"/>
                </a:solidFill>
                <a:latin typeface="+mj-lt"/>
              </a:rPr>
              <a:t>number of features sampled.</a:t>
            </a:r>
            <a:endParaRPr lang="en-US" sz="1400" dirty="0">
              <a:latin typeface="+mj-lt"/>
            </a:endParaRPr>
          </a:p>
        </p:txBody>
      </p:sp>
    </p:spTree>
    <p:extLst>
      <p:ext uri="{BB962C8B-B14F-4D97-AF65-F5344CB8AC3E}">
        <p14:creationId xmlns:p14="http://schemas.microsoft.com/office/powerpoint/2010/main" val="378778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3EA23B-2A58-4760-B189-BF7FAE253124}"/>
              </a:ext>
            </a:extLst>
          </p:cNvPr>
          <p:cNvSpPr>
            <a:spLocks noGrp="1"/>
          </p:cNvSpPr>
          <p:nvPr>
            <p:ph type="title"/>
          </p:nvPr>
        </p:nvSpPr>
        <p:spPr/>
        <p:txBody>
          <a:bodyPr/>
          <a:lstStyle/>
          <a:p>
            <a:r>
              <a:rPr lang="en-US" altLang="zh-TW" dirty="0"/>
              <a:t>Support vector machine</a:t>
            </a:r>
            <a:endParaRPr lang="en-US" dirty="0"/>
          </a:p>
        </p:txBody>
      </p:sp>
      <p:sp>
        <p:nvSpPr>
          <p:cNvPr id="4" name="投影片編號版面配置區 3">
            <a:extLst>
              <a:ext uri="{FF2B5EF4-FFF2-40B4-BE49-F238E27FC236}">
                <a16:creationId xmlns:a16="http://schemas.microsoft.com/office/drawing/2014/main" id="{B4CD59F8-D035-46DC-9B83-CDD4EC9A658A}"/>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8" name="文字方塊 7">
            <a:extLst>
              <a:ext uri="{FF2B5EF4-FFF2-40B4-BE49-F238E27FC236}">
                <a16:creationId xmlns:a16="http://schemas.microsoft.com/office/drawing/2014/main" id="{3A6F6510-A331-47CA-A1E5-2CACF02076FB}"/>
              </a:ext>
            </a:extLst>
          </p:cNvPr>
          <p:cNvSpPr txBox="1"/>
          <p:nvPr/>
        </p:nvSpPr>
        <p:spPr>
          <a:xfrm>
            <a:off x="-4551" y="6519446"/>
            <a:ext cx="5160025" cy="338554"/>
          </a:xfrm>
          <a:prstGeom prst="rect">
            <a:avLst/>
          </a:prstGeom>
          <a:noFill/>
        </p:spPr>
        <p:txBody>
          <a:bodyPr wrap="square">
            <a:spAutoFit/>
          </a:bodyPr>
          <a:lstStyle/>
          <a:p>
            <a:pPr>
              <a:spcBef>
                <a:spcPts val="0"/>
              </a:spcBef>
              <a:spcAft>
                <a:spcPts val="0"/>
              </a:spcAft>
            </a:pPr>
            <a:r>
              <a:rPr lang="en-US" sz="800" dirty="0">
                <a:effectLst/>
              </a:rPr>
              <a:t>Badillo, S.; </a:t>
            </a:r>
            <a:r>
              <a:rPr lang="en-US" sz="800" dirty="0" err="1">
                <a:effectLst/>
              </a:rPr>
              <a:t>Banfai</a:t>
            </a:r>
            <a:r>
              <a:rPr lang="en-US" sz="800" dirty="0">
                <a:effectLst/>
              </a:rPr>
              <a:t>, B.; </a:t>
            </a:r>
            <a:r>
              <a:rPr lang="en-US" sz="800" dirty="0" err="1">
                <a:effectLst/>
              </a:rPr>
              <a:t>Birzele</a:t>
            </a:r>
            <a:r>
              <a:rPr lang="en-US" sz="800" dirty="0">
                <a:effectLst/>
              </a:rPr>
              <a:t>, F.; </a:t>
            </a:r>
            <a:r>
              <a:rPr lang="en-US" sz="800" dirty="0" err="1">
                <a:effectLst/>
              </a:rPr>
              <a:t>Davydov</a:t>
            </a:r>
            <a:r>
              <a:rPr lang="en-US" sz="800" dirty="0">
                <a:effectLst/>
              </a:rPr>
              <a:t>, I. I.; Hutchinson, L.; Kam-Thong, T.; </a:t>
            </a:r>
            <a:r>
              <a:rPr lang="en-US" sz="800" dirty="0" err="1">
                <a:effectLst/>
              </a:rPr>
              <a:t>Siebourg-Polster</a:t>
            </a:r>
            <a:r>
              <a:rPr lang="en-US" sz="800" dirty="0">
                <a:effectLst/>
              </a:rPr>
              <a:t>, J.; </a:t>
            </a:r>
            <a:r>
              <a:rPr lang="en-US" sz="800" dirty="0" err="1">
                <a:effectLst/>
              </a:rPr>
              <a:t>Steiert</a:t>
            </a:r>
            <a:r>
              <a:rPr lang="en-US" sz="800" dirty="0">
                <a:effectLst/>
              </a:rPr>
              <a:t>, B.; Zhang, J. D. An Introduction to Machine Learning. </a:t>
            </a:r>
            <a:r>
              <a:rPr lang="en-US" sz="800" i="1" dirty="0">
                <a:effectLst/>
              </a:rPr>
              <a:t>Clinical Pharmacology &amp; Therapeutics</a:t>
            </a:r>
            <a:r>
              <a:rPr lang="en-US" sz="800" dirty="0">
                <a:effectLst/>
              </a:rPr>
              <a:t> </a:t>
            </a:r>
            <a:r>
              <a:rPr lang="en-US" sz="800" b="1" dirty="0">
                <a:effectLst/>
              </a:rPr>
              <a:t>2020</a:t>
            </a:r>
            <a:r>
              <a:rPr lang="en-US" sz="800" dirty="0">
                <a:effectLst/>
              </a:rPr>
              <a:t>, </a:t>
            </a:r>
            <a:r>
              <a:rPr lang="en-US" sz="800" i="1" dirty="0">
                <a:effectLst/>
              </a:rPr>
              <a:t>107</a:t>
            </a:r>
            <a:r>
              <a:rPr lang="en-US" sz="800" dirty="0">
                <a:effectLst/>
              </a:rPr>
              <a:t>, 871</a:t>
            </a:r>
          </a:p>
        </p:txBody>
      </p:sp>
      <p:pic>
        <p:nvPicPr>
          <p:cNvPr id="9" name="圖片 8">
            <a:extLst>
              <a:ext uri="{FF2B5EF4-FFF2-40B4-BE49-F238E27FC236}">
                <a16:creationId xmlns:a16="http://schemas.microsoft.com/office/drawing/2014/main" id="{EFAE120D-2AB9-4459-ABFE-E72D594192D4}"/>
              </a:ext>
            </a:extLst>
          </p:cNvPr>
          <p:cNvPicPr>
            <a:picLocks noChangeAspect="1"/>
          </p:cNvPicPr>
          <p:nvPr/>
        </p:nvPicPr>
        <p:blipFill>
          <a:blip r:embed="rId2"/>
          <a:stretch>
            <a:fillRect/>
          </a:stretch>
        </p:blipFill>
        <p:spPr>
          <a:xfrm>
            <a:off x="1522048" y="1053053"/>
            <a:ext cx="6099904" cy="4751893"/>
          </a:xfrm>
          <a:prstGeom prst="rect">
            <a:avLst/>
          </a:prstGeom>
        </p:spPr>
      </p:pic>
    </p:spTree>
    <p:extLst>
      <p:ext uri="{BB962C8B-B14F-4D97-AF65-F5344CB8AC3E}">
        <p14:creationId xmlns:p14="http://schemas.microsoft.com/office/powerpoint/2010/main" val="4139468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9EA3B-E6CB-45FD-918A-A9DDAE2FB8D8}"/>
              </a:ext>
            </a:extLst>
          </p:cNvPr>
          <p:cNvSpPr>
            <a:spLocks noGrp="1"/>
          </p:cNvSpPr>
          <p:nvPr>
            <p:ph type="title"/>
          </p:nvPr>
        </p:nvSpPr>
        <p:spPr/>
        <p:txBody>
          <a:bodyPr/>
          <a:lstStyle/>
          <a:p>
            <a:r>
              <a:rPr lang="en-US" altLang="zh-TW" dirty="0"/>
              <a:t>Machine learning Models</a:t>
            </a:r>
            <a:endParaRPr lang="en-US" dirty="0"/>
          </a:p>
        </p:txBody>
      </p:sp>
      <p:sp>
        <p:nvSpPr>
          <p:cNvPr id="4" name="投影片編號版面配置區 3">
            <a:extLst>
              <a:ext uri="{FF2B5EF4-FFF2-40B4-BE49-F238E27FC236}">
                <a16:creationId xmlns:a16="http://schemas.microsoft.com/office/drawing/2014/main" id="{0F9A2BF4-F141-4EAD-808D-F0CB3E9617D3}"/>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6" name="圖片 5">
            <a:extLst>
              <a:ext uri="{FF2B5EF4-FFF2-40B4-BE49-F238E27FC236}">
                <a16:creationId xmlns:a16="http://schemas.microsoft.com/office/drawing/2014/main" id="{F356B3E3-6C57-4EF9-9DE2-8B6C544C7269}"/>
              </a:ext>
            </a:extLst>
          </p:cNvPr>
          <p:cNvPicPr>
            <a:picLocks noChangeAspect="1"/>
          </p:cNvPicPr>
          <p:nvPr/>
        </p:nvPicPr>
        <p:blipFill>
          <a:blip r:embed="rId2"/>
          <a:stretch>
            <a:fillRect/>
          </a:stretch>
        </p:blipFill>
        <p:spPr>
          <a:xfrm>
            <a:off x="1211803" y="997564"/>
            <a:ext cx="6720393" cy="3336478"/>
          </a:xfrm>
          <a:prstGeom prst="rect">
            <a:avLst/>
          </a:prstGeom>
        </p:spPr>
      </p:pic>
      <p:pic>
        <p:nvPicPr>
          <p:cNvPr id="7" name="圖片 6">
            <a:extLst>
              <a:ext uri="{FF2B5EF4-FFF2-40B4-BE49-F238E27FC236}">
                <a16:creationId xmlns:a16="http://schemas.microsoft.com/office/drawing/2014/main" id="{025F0C7F-7533-4190-9AE2-9511555A34CE}"/>
              </a:ext>
            </a:extLst>
          </p:cNvPr>
          <p:cNvPicPr>
            <a:picLocks noChangeAspect="1"/>
          </p:cNvPicPr>
          <p:nvPr/>
        </p:nvPicPr>
        <p:blipFill>
          <a:blip r:embed="rId3"/>
          <a:stretch>
            <a:fillRect/>
          </a:stretch>
        </p:blipFill>
        <p:spPr>
          <a:xfrm>
            <a:off x="1397148" y="4356708"/>
            <a:ext cx="6349704" cy="1706364"/>
          </a:xfrm>
          <a:prstGeom prst="rect">
            <a:avLst/>
          </a:prstGeom>
        </p:spPr>
      </p:pic>
      <p:sp>
        <p:nvSpPr>
          <p:cNvPr id="9" name="文字方塊 8">
            <a:extLst>
              <a:ext uri="{FF2B5EF4-FFF2-40B4-BE49-F238E27FC236}">
                <a16:creationId xmlns:a16="http://schemas.microsoft.com/office/drawing/2014/main" id="{0AB915A6-1F1A-48E3-B7F7-0AC3A9C5C34A}"/>
              </a:ext>
            </a:extLst>
          </p:cNvPr>
          <p:cNvSpPr txBox="1"/>
          <p:nvPr/>
        </p:nvSpPr>
        <p:spPr>
          <a:xfrm>
            <a:off x="0" y="6523489"/>
            <a:ext cx="6645088" cy="338554"/>
          </a:xfrm>
          <a:prstGeom prst="rect">
            <a:avLst/>
          </a:prstGeom>
          <a:noFill/>
        </p:spPr>
        <p:txBody>
          <a:bodyPr wrap="square">
            <a:spAutoFit/>
          </a:bodyPr>
          <a:lstStyle/>
          <a:p>
            <a:pPr>
              <a:spcBef>
                <a:spcPts val="0"/>
              </a:spcBef>
              <a:spcAft>
                <a:spcPts val="0"/>
              </a:spcAft>
            </a:pPr>
            <a:r>
              <a:rPr lang="en-US" sz="800" dirty="0">
                <a:effectLst/>
              </a:rPr>
              <a:t>Choudhary, K.; </a:t>
            </a:r>
            <a:r>
              <a:rPr lang="en-US" sz="800" dirty="0" err="1">
                <a:effectLst/>
              </a:rPr>
              <a:t>DeCost</a:t>
            </a:r>
            <a:r>
              <a:rPr lang="en-US" sz="800" dirty="0">
                <a:effectLst/>
              </a:rPr>
              <a:t>, B.; Chen, C.; Jain, A.; </a:t>
            </a:r>
            <a:r>
              <a:rPr lang="en-US" sz="800" dirty="0" err="1">
                <a:effectLst/>
              </a:rPr>
              <a:t>Tavazza</a:t>
            </a:r>
            <a:r>
              <a:rPr lang="en-US" sz="800" dirty="0">
                <a:effectLst/>
              </a:rPr>
              <a:t>, F.; Cohn, R.; Park, C. W.; Choudhary, A.; Agrawal, A.; </a:t>
            </a:r>
            <a:r>
              <a:rPr lang="en-US" sz="800" dirty="0" err="1">
                <a:effectLst/>
              </a:rPr>
              <a:t>Billinge</a:t>
            </a:r>
            <a:r>
              <a:rPr lang="en-US" sz="800" dirty="0">
                <a:effectLst/>
              </a:rPr>
              <a:t>, S. J. L.; Holm, E.; Ong, S. P.; Wolverton, C. Recent Advances and Applications of Deep Learning Methods in Materials Science. </a:t>
            </a:r>
            <a:r>
              <a:rPr lang="en-US" sz="800" i="1" dirty="0" err="1">
                <a:effectLst/>
              </a:rPr>
              <a:t>npj</a:t>
            </a:r>
            <a:r>
              <a:rPr lang="en-US" sz="800" i="1" dirty="0">
                <a:effectLst/>
              </a:rPr>
              <a:t> </a:t>
            </a:r>
            <a:r>
              <a:rPr lang="en-US" sz="800" i="1" dirty="0" err="1">
                <a:effectLst/>
              </a:rPr>
              <a:t>Comput</a:t>
            </a:r>
            <a:r>
              <a:rPr lang="en-US" sz="800" i="1" dirty="0">
                <a:effectLst/>
              </a:rPr>
              <a:t> Mater</a:t>
            </a:r>
            <a:r>
              <a:rPr lang="en-US" sz="800" dirty="0">
                <a:effectLst/>
              </a:rPr>
              <a:t> </a:t>
            </a:r>
            <a:r>
              <a:rPr lang="en-US" sz="800" b="1" dirty="0">
                <a:effectLst/>
              </a:rPr>
              <a:t>2022</a:t>
            </a:r>
            <a:r>
              <a:rPr lang="en-US" sz="800" dirty="0">
                <a:effectLst/>
              </a:rPr>
              <a:t>, </a:t>
            </a:r>
            <a:r>
              <a:rPr lang="en-US" sz="800" i="1" dirty="0">
                <a:effectLst/>
              </a:rPr>
              <a:t>8</a:t>
            </a:r>
            <a:r>
              <a:rPr lang="en-US" sz="800" dirty="0">
                <a:effectLst/>
              </a:rPr>
              <a:t> (1), 1</a:t>
            </a:r>
          </a:p>
        </p:txBody>
      </p:sp>
      <p:sp>
        <p:nvSpPr>
          <p:cNvPr id="3" name="矩形 2">
            <a:extLst>
              <a:ext uri="{FF2B5EF4-FFF2-40B4-BE49-F238E27FC236}">
                <a16:creationId xmlns:a16="http://schemas.microsoft.com/office/drawing/2014/main" id="{DC660AEA-238A-40AD-9E6E-F886C8521A97}"/>
              </a:ext>
            </a:extLst>
          </p:cNvPr>
          <p:cNvSpPr/>
          <p:nvPr/>
        </p:nvSpPr>
        <p:spPr>
          <a:xfrm>
            <a:off x="6400800" y="3962400"/>
            <a:ext cx="755650" cy="371642"/>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950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5169F-C5D4-4799-12F0-5F13CDE88A79}"/>
              </a:ext>
            </a:extLst>
          </p:cNvPr>
          <p:cNvSpPr>
            <a:spLocks noGrp="1"/>
          </p:cNvSpPr>
          <p:nvPr>
            <p:ph type="title"/>
          </p:nvPr>
        </p:nvSpPr>
        <p:spPr/>
        <p:txBody>
          <a:bodyPr/>
          <a:lstStyle/>
          <a:p>
            <a:r>
              <a:rPr kumimoji="1" lang="en-US" altLang="zh-TW" dirty="0"/>
              <a:t>What is </a:t>
            </a:r>
            <a:r>
              <a:rPr kumimoji="1" lang="en-US" altLang="zh-TW" dirty="0" err="1"/>
              <a:t>logp</a:t>
            </a:r>
            <a:r>
              <a:rPr kumimoji="1" lang="en-US" altLang="zh-TW" dirty="0"/>
              <a:t> and TPSA </a:t>
            </a:r>
            <a:endParaRPr kumimoji="1" lang="zh-TW" altLang="en-US" dirty="0"/>
          </a:p>
        </p:txBody>
      </p:sp>
      <p:sp>
        <p:nvSpPr>
          <p:cNvPr id="3" name="內容版面配置區 2">
            <a:extLst>
              <a:ext uri="{FF2B5EF4-FFF2-40B4-BE49-F238E27FC236}">
                <a16:creationId xmlns:a16="http://schemas.microsoft.com/office/drawing/2014/main" id="{7E44CD1C-907A-1740-69BA-F95F7B4D029B}"/>
              </a:ext>
            </a:extLst>
          </p:cNvPr>
          <p:cNvSpPr>
            <a:spLocks noGrp="1"/>
          </p:cNvSpPr>
          <p:nvPr>
            <p:ph idx="1"/>
          </p:nvPr>
        </p:nvSpPr>
        <p:spPr>
          <a:xfrm>
            <a:off x="228600" y="874031"/>
            <a:ext cx="8686800" cy="5408763"/>
          </a:xfrm>
        </p:spPr>
        <p:txBody>
          <a:bodyPr>
            <a:normAutofit fontScale="92500"/>
          </a:bodyPr>
          <a:lstStyle/>
          <a:p>
            <a:pPr marL="0" indent="0" algn="l">
              <a:buNone/>
            </a:pPr>
            <a:r>
              <a:rPr lang="en" altLang="zh-TW" b="0" i="0" dirty="0">
                <a:effectLst/>
              </a:rPr>
              <a:t>1.LogP (Partition Coefficient): </a:t>
            </a:r>
            <a:r>
              <a:rPr lang="en" altLang="zh-TW" b="0" i="0" dirty="0" err="1">
                <a:effectLst/>
              </a:rPr>
              <a:t>LogP</a:t>
            </a:r>
            <a:r>
              <a:rPr lang="en" altLang="zh-TW" b="0" i="0" dirty="0">
                <a:effectLst/>
              </a:rPr>
              <a:t> stands for logarithm of the   </a:t>
            </a:r>
            <a:br>
              <a:rPr lang="en" altLang="zh-TW" b="0" i="0" dirty="0">
                <a:effectLst/>
              </a:rPr>
            </a:br>
            <a:r>
              <a:rPr lang="en" altLang="zh-TW" b="0" i="0" dirty="0">
                <a:effectLst/>
              </a:rPr>
              <a:t>   partition coefficient. It is a measure of the lipophilicity or </a:t>
            </a:r>
            <a:br>
              <a:rPr lang="en" altLang="zh-TW" b="0" i="0" dirty="0">
                <a:effectLst/>
              </a:rPr>
            </a:br>
            <a:r>
              <a:rPr lang="en" altLang="zh-TW" b="0" i="0" dirty="0">
                <a:effectLst/>
              </a:rPr>
              <a:t>   hydrophobicity of a molecule. </a:t>
            </a:r>
            <a:r>
              <a:rPr lang="en" altLang="zh-TW" b="0" i="0" dirty="0" err="1">
                <a:effectLst/>
              </a:rPr>
              <a:t>LogP</a:t>
            </a:r>
            <a:r>
              <a:rPr lang="en" altLang="zh-TW" b="0" i="0" dirty="0">
                <a:effectLst/>
              </a:rPr>
              <a:t> indicates how a molecule  </a:t>
            </a:r>
            <a:br>
              <a:rPr lang="en" altLang="zh-TW" b="0" i="0" dirty="0">
                <a:effectLst/>
              </a:rPr>
            </a:br>
            <a:r>
              <a:rPr lang="en" altLang="zh-TW" b="0" i="0" dirty="0">
                <a:effectLst/>
              </a:rPr>
              <a:t>   partitions between a nonpolar solvent (usually octanol) and water.</a:t>
            </a:r>
          </a:p>
          <a:p>
            <a:pPr algn="l">
              <a:buFont typeface="+mj-lt"/>
              <a:buAutoNum type="arabicPeriod"/>
            </a:pPr>
            <a:endParaRPr lang="en" altLang="zh-TW" b="0" i="0" dirty="0">
              <a:effectLst/>
            </a:endParaRPr>
          </a:p>
          <a:p>
            <a:pPr marL="0" indent="0" algn="l">
              <a:buNone/>
            </a:pPr>
            <a:endParaRPr lang="en" altLang="zh-TW" dirty="0"/>
          </a:p>
          <a:p>
            <a:pPr marL="0" indent="0" algn="l">
              <a:buNone/>
            </a:pPr>
            <a:endParaRPr lang="en" altLang="zh-TW" b="0" i="0" dirty="0">
              <a:effectLst/>
            </a:endParaRPr>
          </a:p>
          <a:p>
            <a:pPr marL="0" indent="0" algn="l">
              <a:buNone/>
            </a:pPr>
            <a:r>
              <a:rPr lang="en" altLang="zh-TW" b="0" i="0" dirty="0">
                <a:effectLst/>
              </a:rPr>
              <a:t>2.TPSA (Topological Polar Surface Area): TPSA represents the total </a:t>
            </a:r>
            <a:br>
              <a:rPr lang="en" altLang="zh-TW" b="0" i="0" dirty="0">
                <a:effectLst/>
              </a:rPr>
            </a:br>
            <a:r>
              <a:rPr lang="en" altLang="zh-TW" b="0" i="0" dirty="0">
                <a:effectLst/>
              </a:rPr>
              <a:t>   polar surface area of a molecule. It is a measure of the surface </a:t>
            </a:r>
            <a:br>
              <a:rPr lang="en" altLang="zh-TW" b="0" i="0" dirty="0">
                <a:effectLst/>
              </a:rPr>
            </a:br>
            <a:r>
              <a:rPr lang="en" altLang="zh-TW" b="0" i="0" dirty="0">
                <a:effectLst/>
              </a:rPr>
              <a:t>   area of a molecule that is involved in polar interactions, such as </a:t>
            </a:r>
            <a:br>
              <a:rPr lang="en" altLang="zh-TW" b="0" i="0" dirty="0">
                <a:effectLst/>
              </a:rPr>
            </a:br>
            <a:r>
              <a:rPr lang="en" altLang="zh-TW" b="0" i="0" dirty="0">
                <a:effectLst/>
              </a:rPr>
              <a:t>   hydrogen bonding and dipole-dipole interactions. TPSA is </a:t>
            </a:r>
            <a:br>
              <a:rPr lang="en" altLang="zh-TW" b="0" i="0" dirty="0">
                <a:effectLst/>
              </a:rPr>
            </a:br>
            <a:r>
              <a:rPr lang="en" altLang="zh-TW" b="0" i="0" dirty="0">
                <a:effectLst/>
              </a:rPr>
              <a:t>   calculated by summing up the contributions of individual polar   </a:t>
            </a:r>
            <a:br>
              <a:rPr lang="en" altLang="zh-TW" b="0" i="0" dirty="0">
                <a:effectLst/>
              </a:rPr>
            </a:br>
            <a:r>
              <a:rPr lang="en" altLang="zh-TW" b="0" i="0" dirty="0">
                <a:effectLst/>
              </a:rPr>
              <a:t>   atoms and functional groups in the molecule.</a:t>
            </a: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6223485A-C3B0-DFCF-4912-4BB9D5580F48}"/>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9" name="圖片 8">
            <a:extLst>
              <a:ext uri="{FF2B5EF4-FFF2-40B4-BE49-F238E27FC236}">
                <a16:creationId xmlns:a16="http://schemas.microsoft.com/office/drawing/2014/main" id="{A314A77F-D077-D845-162C-D50810987737}"/>
              </a:ext>
            </a:extLst>
          </p:cNvPr>
          <p:cNvPicPr>
            <a:picLocks noChangeAspect="1"/>
          </p:cNvPicPr>
          <p:nvPr/>
        </p:nvPicPr>
        <p:blipFill>
          <a:blip r:embed="rId2"/>
          <a:stretch>
            <a:fillRect/>
          </a:stretch>
        </p:blipFill>
        <p:spPr>
          <a:xfrm>
            <a:off x="1399930" y="2430528"/>
            <a:ext cx="5816600" cy="1282700"/>
          </a:xfrm>
          <a:prstGeom prst="rect">
            <a:avLst/>
          </a:prstGeom>
        </p:spPr>
      </p:pic>
    </p:spTree>
    <p:extLst>
      <p:ext uri="{BB962C8B-B14F-4D97-AF65-F5344CB8AC3E}">
        <p14:creationId xmlns:p14="http://schemas.microsoft.com/office/powerpoint/2010/main" val="2335600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8804-D956-97E9-D91D-0A0775E93EE1}"/>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C1C66765-01B3-C143-AB43-312EA33A1284}"/>
              </a:ext>
            </a:extLst>
          </p:cNvPr>
          <p:cNvSpPr>
            <a:spLocks noGrp="1"/>
          </p:cNvSpPr>
          <p:nvPr>
            <p:ph idx="1"/>
          </p:nvPr>
        </p:nvSpPr>
        <p:spPr/>
        <p:txBody>
          <a:bodyPr/>
          <a:lstStyle/>
          <a:p>
            <a:pPr marL="0" indent="0">
              <a:buNone/>
            </a:pPr>
            <a:r>
              <a:rPr kumimoji="1" lang="en-US" altLang="zh-TW" dirty="0"/>
              <a:t>1.Click </a:t>
            </a:r>
            <a:r>
              <a:rPr kumimoji="1" lang="en-US" altLang="zh-TW" dirty="0" err="1"/>
              <a:t>smi_inform_retriver.ipynb</a:t>
            </a:r>
            <a:endParaRPr kumimoji="1" lang="en-US" altLang="zh-TW" dirty="0"/>
          </a:p>
          <a:p>
            <a:pPr marL="0" indent="0">
              <a:buNone/>
            </a:pPr>
            <a:r>
              <a:rPr kumimoji="1" lang="en-US" altLang="zh-TW" dirty="0"/>
              <a:t>2.Run kernel</a:t>
            </a:r>
          </a:p>
          <a:p>
            <a:pPr marL="0" indent="0" algn="l">
              <a:buNone/>
            </a:pPr>
            <a:r>
              <a:rPr kumimoji="1" lang="en-US" altLang="zh-TW" dirty="0"/>
              <a:t>3.Used </a:t>
            </a:r>
            <a:r>
              <a:rPr kumimoji="1" lang="en-US" altLang="zh-TW" dirty="0" err="1"/>
              <a:t>smi_infrom_retrivert</a:t>
            </a:r>
            <a:r>
              <a:rPr kumimoji="1" lang="en-US" altLang="zh-TW" dirty="0"/>
              <a:t> to </a:t>
            </a:r>
            <a:br>
              <a:rPr kumimoji="1" lang="en-US" altLang="zh-TW" dirty="0"/>
            </a:br>
            <a:r>
              <a:rPr kumimoji="1" lang="en-US" altLang="zh-TW" dirty="0"/>
              <a:t>   obtain </a:t>
            </a:r>
            <a:r>
              <a:rPr kumimoji="1" lang="en-US" altLang="zh-TW" dirty="0" err="1"/>
              <a:t>logP</a:t>
            </a:r>
            <a:r>
              <a:rPr kumimoji="1" lang="en-US" altLang="zh-TW" dirty="0"/>
              <a:t>, TPSA</a:t>
            </a:r>
          </a:p>
        </p:txBody>
      </p:sp>
      <p:sp>
        <p:nvSpPr>
          <p:cNvPr id="4" name="投影片編號版面配置區 3">
            <a:extLst>
              <a:ext uri="{FF2B5EF4-FFF2-40B4-BE49-F238E27FC236}">
                <a16:creationId xmlns:a16="http://schemas.microsoft.com/office/drawing/2014/main" id="{18642E79-7CFC-8FD5-2B45-CDC37E685041}"/>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12290" name="Picture 2">
            <a:extLst>
              <a:ext uri="{FF2B5EF4-FFF2-40B4-BE49-F238E27FC236}">
                <a16:creationId xmlns:a16="http://schemas.microsoft.com/office/drawing/2014/main" id="{013EC2B9-A9F7-2371-0312-D302D805D8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0277" y="1413293"/>
            <a:ext cx="3456523" cy="526135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95037-58A8-A1A5-8D0F-FC1D92306B9E}"/>
              </a:ext>
            </a:extLst>
          </p:cNvPr>
          <p:cNvSpPr txBox="1"/>
          <p:nvPr/>
        </p:nvSpPr>
        <p:spPr>
          <a:xfrm>
            <a:off x="5474678" y="1027302"/>
            <a:ext cx="1270541" cy="369332"/>
          </a:xfrm>
          <a:prstGeom prst="rect">
            <a:avLst/>
          </a:prstGeom>
          <a:noFill/>
        </p:spPr>
        <p:txBody>
          <a:bodyPr wrap="none" rtlCol="0">
            <a:spAutoFit/>
          </a:bodyPr>
          <a:lstStyle/>
          <a:p>
            <a:r>
              <a:rPr kumimoji="1" lang="en-US" altLang="zh-TW" dirty="0"/>
              <a:t>Work Flow</a:t>
            </a:r>
            <a:endParaRPr kumimoji="1" lang="zh-TW" altLang="en-US" dirty="0"/>
          </a:p>
        </p:txBody>
      </p:sp>
    </p:spTree>
    <p:extLst>
      <p:ext uri="{BB962C8B-B14F-4D97-AF65-F5344CB8AC3E}">
        <p14:creationId xmlns:p14="http://schemas.microsoft.com/office/powerpoint/2010/main" val="402864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a:xfrm>
            <a:off x="7974492" y="6400800"/>
            <a:ext cx="712308" cy="320676"/>
          </a:xfrm>
        </p:spPr>
        <p:txBody>
          <a:bodyPr/>
          <a:lstStyle/>
          <a:p>
            <a:fld id="{E1EB6482-E8AD-494A-B82D-562298BE05A7}" type="slidenum">
              <a:rPr lang="zh-TW" altLang="en-US" smtClean="0"/>
              <a:pPr/>
              <a:t>4</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830997"/>
          </a:xfrm>
          <a:prstGeom prst="rect">
            <a:avLst/>
          </a:prstGeom>
          <a:noFill/>
        </p:spPr>
        <p:txBody>
          <a:bodyPr wrap="square" rtlCol="0">
            <a:spAutoFit/>
          </a:bodyPr>
          <a:lstStyle/>
          <a:p>
            <a:r>
              <a:rPr lang="en-US" sz="2400" dirty="0"/>
              <a:t>Since GTOs are easy to integrate yet have drawbacks, we can use linear combinations of GFs (</a:t>
            </a:r>
            <a:r>
              <a:rPr lang="en-US" sz="2400" i="1" dirty="0"/>
              <a:t>primitives</a:t>
            </a:r>
            <a:r>
              <a:rPr lang="en-US" sz="2400" dirty="0"/>
              <a:t>)</a:t>
            </a:r>
          </a:p>
        </p:txBody>
      </p:sp>
      <p:pic>
        <p:nvPicPr>
          <p:cNvPr id="3" name="Picture 2">
            <a:extLst>
              <a:ext uri="{FF2B5EF4-FFF2-40B4-BE49-F238E27FC236}">
                <a16:creationId xmlns:a16="http://schemas.microsoft.com/office/drawing/2014/main" id="{F0B0054E-DFA0-0419-1349-7F4FFCCAA6C0}"/>
              </a:ext>
            </a:extLst>
          </p:cNvPr>
          <p:cNvPicPr>
            <a:picLocks noChangeAspect="1"/>
          </p:cNvPicPr>
          <p:nvPr/>
        </p:nvPicPr>
        <p:blipFill rotWithShape="1">
          <a:blip r:embed="rId2"/>
          <a:srcRect l="1143"/>
          <a:stretch/>
        </p:blipFill>
        <p:spPr>
          <a:xfrm>
            <a:off x="488518" y="1604665"/>
            <a:ext cx="5135204" cy="813816"/>
          </a:xfrm>
          <a:prstGeom prst="rect">
            <a:avLst/>
          </a:prstGeom>
        </p:spPr>
      </p:pic>
      <p:sp>
        <p:nvSpPr>
          <p:cNvPr id="4" name="TextBox 3">
            <a:extLst>
              <a:ext uri="{FF2B5EF4-FFF2-40B4-BE49-F238E27FC236}">
                <a16:creationId xmlns:a16="http://schemas.microsoft.com/office/drawing/2014/main" id="{67AA1D5B-D739-2BD0-15DE-104FAFD02F43}"/>
              </a:ext>
            </a:extLst>
          </p:cNvPr>
          <p:cNvSpPr txBox="1"/>
          <p:nvPr/>
        </p:nvSpPr>
        <p:spPr>
          <a:xfrm>
            <a:off x="390544" y="2414918"/>
            <a:ext cx="8296256" cy="1938992"/>
          </a:xfrm>
          <a:prstGeom prst="rect">
            <a:avLst/>
          </a:prstGeom>
          <a:noFill/>
        </p:spPr>
        <p:txBody>
          <a:bodyPr wrap="square" rtlCol="0">
            <a:spAutoFit/>
          </a:bodyPr>
          <a:lstStyle/>
          <a:p>
            <a:pPr algn="just"/>
            <a:r>
              <a:rPr lang="en-US" sz="2400" dirty="0"/>
              <a:t>This is called basis set </a:t>
            </a:r>
            <a:r>
              <a:rPr lang="en-US" sz="2400" i="1" dirty="0"/>
              <a:t>contraction</a:t>
            </a:r>
            <a:r>
              <a:rPr lang="en-US" sz="2400" dirty="0"/>
              <a:t> and the contracted function is called a </a:t>
            </a:r>
            <a:r>
              <a:rPr lang="en-US" sz="2400" i="1" dirty="0"/>
              <a:t>contracted Gaussian function </a:t>
            </a:r>
            <a:r>
              <a:rPr lang="en-US" sz="2400" dirty="0"/>
              <a:t>(CGF) where </a:t>
            </a:r>
            <a:r>
              <a:rPr lang="en-US" sz="2400" i="1" dirty="0"/>
              <a:t>L is called the length of contraction</a:t>
            </a:r>
            <a:r>
              <a:rPr lang="en-US" sz="2400" dirty="0"/>
              <a:t>, </a:t>
            </a:r>
            <a:r>
              <a:rPr lang="en-US" sz="2400" i="1" dirty="0"/>
              <a:t>d is called contraction coefficient, and ⍺ is called contraction exponent</a:t>
            </a:r>
            <a:r>
              <a:rPr lang="en-US" sz="2400" dirty="0"/>
              <a:t>. We then fit these CGFs with length L (STO-LG) to STOs:</a:t>
            </a:r>
          </a:p>
        </p:txBody>
      </p:sp>
      <p:pic>
        <p:nvPicPr>
          <p:cNvPr id="6" name="Picture 5">
            <a:extLst>
              <a:ext uri="{FF2B5EF4-FFF2-40B4-BE49-F238E27FC236}">
                <a16:creationId xmlns:a16="http://schemas.microsoft.com/office/drawing/2014/main" id="{7890F6C2-AA31-5824-86E7-2EA57B8301C6}"/>
              </a:ext>
            </a:extLst>
          </p:cNvPr>
          <p:cNvPicPr>
            <a:picLocks noChangeAspect="1"/>
          </p:cNvPicPr>
          <p:nvPr/>
        </p:nvPicPr>
        <p:blipFill>
          <a:blip r:embed="rId3"/>
          <a:stretch>
            <a:fillRect/>
          </a:stretch>
        </p:blipFill>
        <p:spPr>
          <a:xfrm>
            <a:off x="488518" y="4353910"/>
            <a:ext cx="8469224" cy="1502604"/>
          </a:xfrm>
          <a:prstGeom prst="rect">
            <a:avLst/>
          </a:prstGeom>
        </p:spPr>
      </p:pic>
      <p:sp>
        <p:nvSpPr>
          <p:cNvPr id="12" name="TextBox 11">
            <a:extLst>
              <a:ext uri="{FF2B5EF4-FFF2-40B4-BE49-F238E27FC236}">
                <a16:creationId xmlns:a16="http://schemas.microsoft.com/office/drawing/2014/main" id="{E69EE27D-9E6F-2FD9-B834-06902635EA00}"/>
              </a:ext>
            </a:extLst>
          </p:cNvPr>
          <p:cNvSpPr txBox="1"/>
          <p:nvPr/>
        </p:nvSpPr>
        <p:spPr>
          <a:xfrm>
            <a:off x="390544" y="5853499"/>
            <a:ext cx="8296256" cy="461665"/>
          </a:xfrm>
          <a:prstGeom prst="rect">
            <a:avLst/>
          </a:prstGeom>
          <a:noFill/>
        </p:spPr>
        <p:txBody>
          <a:bodyPr wrap="square" rtlCol="0">
            <a:spAutoFit/>
          </a:bodyPr>
          <a:lstStyle/>
          <a:p>
            <a:pPr algn="just"/>
            <a:r>
              <a:rPr lang="en-US" sz="2400" dirty="0"/>
              <a:t>This contraction scheme for STO-3G is (3s)/[1s]</a:t>
            </a:r>
          </a:p>
        </p:txBody>
      </p:sp>
    </p:spTree>
    <p:extLst>
      <p:ext uri="{BB962C8B-B14F-4D97-AF65-F5344CB8AC3E}">
        <p14:creationId xmlns:p14="http://schemas.microsoft.com/office/powerpoint/2010/main" val="3184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461665"/>
          </a:xfrm>
          <a:prstGeom prst="rect">
            <a:avLst/>
          </a:prstGeom>
          <a:noFill/>
        </p:spPr>
        <p:txBody>
          <a:bodyPr wrap="square" rtlCol="0">
            <a:spAutoFit/>
          </a:bodyPr>
          <a:lstStyle/>
          <a:p>
            <a:r>
              <a:rPr lang="en-US" sz="2400" dirty="0"/>
              <a:t>The fitting procedure minimizes</a:t>
            </a:r>
          </a:p>
        </p:txBody>
      </p:sp>
      <p:sp>
        <p:nvSpPr>
          <p:cNvPr id="4" name="TextBox 3">
            <a:extLst>
              <a:ext uri="{FF2B5EF4-FFF2-40B4-BE49-F238E27FC236}">
                <a16:creationId xmlns:a16="http://schemas.microsoft.com/office/drawing/2014/main" id="{67AA1D5B-D739-2BD0-15DE-104FAFD02F43}"/>
              </a:ext>
            </a:extLst>
          </p:cNvPr>
          <p:cNvSpPr txBox="1"/>
          <p:nvPr/>
        </p:nvSpPr>
        <p:spPr>
          <a:xfrm>
            <a:off x="390544" y="1899448"/>
            <a:ext cx="8296256" cy="830997"/>
          </a:xfrm>
          <a:prstGeom prst="rect">
            <a:avLst/>
          </a:prstGeom>
          <a:noFill/>
        </p:spPr>
        <p:txBody>
          <a:bodyPr wrap="square" rtlCol="0">
            <a:spAutoFit/>
          </a:bodyPr>
          <a:lstStyle/>
          <a:p>
            <a:pPr algn="just"/>
            <a:r>
              <a:rPr lang="en-US" sz="2400" dirty="0"/>
              <a:t>or equivalently, maximizes the overlap S since both functions are normalized.</a:t>
            </a:r>
          </a:p>
        </p:txBody>
      </p:sp>
      <p:pic>
        <p:nvPicPr>
          <p:cNvPr id="5" name="Picture 4">
            <a:extLst>
              <a:ext uri="{FF2B5EF4-FFF2-40B4-BE49-F238E27FC236}">
                <a16:creationId xmlns:a16="http://schemas.microsoft.com/office/drawing/2014/main" id="{AC3631A9-0590-85AF-CD73-10311E47F43A}"/>
              </a:ext>
            </a:extLst>
          </p:cNvPr>
          <p:cNvPicPr>
            <a:picLocks noChangeAspect="1"/>
          </p:cNvPicPr>
          <p:nvPr/>
        </p:nvPicPr>
        <p:blipFill rotWithShape="1">
          <a:blip r:embed="rId2"/>
          <a:srcRect t="6925"/>
          <a:stretch/>
        </p:blipFill>
        <p:spPr>
          <a:xfrm>
            <a:off x="488518" y="1235333"/>
            <a:ext cx="7450152" cy="658368"/>
          </a:xfrm>
          <a:prstGeom prst="rect">
            <a:avLst/>
          </a:prstGeom>
        </p:spPr>
      </p:pic>
      <p:pic>
        <p:nvPicPr>
          <p:cNvPr id="7" name="Picture 6">
            <a:extLst>
              <a:ext uri="{FF2B5EF4-FFF2-40B4-BE49-F238E27FC236}">
                <a16:creationId xmlns:a16="http://schemas.microsoft.com/office/drawing/2014/main" id="{82259FEC-FCC2-C3AB-F9E7-7D053745B2DA}"/>
              </a:ext>
            </a:extLst>
          </p:cNvPr>
          <p:cNvPicPr>
            <a:picLocks noChangeAspect="1"/>
          </p:cNvPicPr>
          <p:nvPr/>
        </p:nvPicPr>
        <p:blipFill>
          <a:blip r:embed="rId3"/>
          <a:stretch>
            <a:fillRect/>
          </a:stretch>
        </p:blipFill>
        <p:spPr>
          <a:xfrm>
            <a:off x="488518" y="2734922"/>
            <a:ext cx="6425675" cy="658368"/>
          </a:xfrm>
          <a:prstGeom prst="rect">
            <a:avLst/>
          </a:prstGeom>
        </p:spPr>
      </p:pic>
      <p:sp>
        <p:nvSpPr>
          <p:cNvPr id="11" name="TextBox 10">
            <a:extLst>
              <a:ext uri="{FF2B5EF4-FFF2-40B4-BE49-F238E27FC236}">
                <a16:creationId xmlns:a16="http://schemas.microsoft.com/office/drawing/2014/main" id="{9BA57B8C-1DC5-A815-ADF8-18AB415E0B4E}"/>
              </a:ext>
            </a:extLst>
          </p:cNvPr>
          <p:cNvSpPr txBox="1"/>
          <p:nvPr/>
        </p:nvSpPr>
        <p:spPr>
          <a:xfrm>
            <a:off x="390544" y="3402817"/>
            <a:ext cx="8296256" cy="461665"/>
          </a:xfrm>
          <a:prstGeom prst="rect">
            <a:avLst/>
          </a:prstGeom>
          <a:noFill/>
        </p:spPr>
        <p:txBody>
          <a:bodyPr wrap="square" rtlCol="0">
            <a:spAutoFit/>
          </a:bodyPr>
          <a:lstStyle/>
          <a:p>
            <a:pPr algn="just"/>
            <a:r>
              <a:rPr lang="en-US" sz="2400" dirty="0"/>
              <a:t>For example, S for STO-1G is</a:t>
            </a:r>
          </a:p>
        </p:txBody>
      </p:sp>
      <p:pic>
        <p:nvPicPr>
          <p:cNvPr id="13" name="Picture 12">
            <a:extLst>
              <a:ext uri="{FF2B5EF4-FFF2-40B4-BE49-F238E27FC236}">
                <a16:creationId xmlns:a16="http://schemas.microsoft.com/office/drawing/2014/main" id="{A0D1B8E8-D65B-34E5-07D7-74E1B245F7B1}"/>
              </a:ext>
            </a:extLst>
          </p:cNvPr>
          <p:cNvPicPr>
            <a:picLocks noChangeAspect="1"/>
          </p:cNvPicPr>
          <p:nvPr/>
        </p:nvPicPr>
        <p:blipFill>
          <a:blip r:embed="rId4"/>
          <a:stretch>
            <a:fillRect/>
          </a:stretch>
        </p:blipFill>
        <p:spPr>
          <a:xfrm>
            <a:off x="488518" y="3875368"/>
            <a:ext cx="4636792" cy="658368"/>
          </a:xfrm>
          <a:prstGeom prst="rect">
            <a:avLst/>
          </a:prstGeom>
        </p:spPr>
      </p:pic>
      <p:sp>
        <p:nvSpPr>
          <p:cNvPr id="14" name="TextBox 13">
            <a:extLst>
              <a:ext uri="{FF2B5EF4-FFF2-40B4-BE49-F238E27FC236}">
                <a16:creationId xmlns:a16="http://schemas.microsoft.com/office/drawing/2014/main" id="{67C47E15-D74E-F0B0-9FB6-58AF229BB813}"/>
              </a:ext>
            </a:extLst>
          </p:cNvPr>
          <p:cNvSpPr txBox="1"/>
          <p:nvPr/>
        </p:nvSpPr>
        <p:spPr>
          <a:xfrm>
            <a:off x="390544" y="4527968"/>
            <a:ext cx="8296256" cy="461665"/>
          </a:xfrm>
          <a:prstGeom prst="rect">
            <a:avLst/>
          </a:prstGeom>
          <a:noFill/>
        </p:spPr>
        <p:txBody>
          <a:bodyPr wrap="square" rtlCol="0">
            <a:spAutoFit/>
          </a:bodyPr>
          <a:lstStyle/>
          <a:p>
            <a:pPr algn="just"/>
            <a:r>
              <a:rPr lang="en-US" sz="2400" dirty="0"/>
              <a:t>and the corresponding optimal ⍺ is 0.270950</a:t>
            </a:r>
          </a:p>
        </p:txBody>
      </p:sp>
      <p:pic>
        <p:nvPicPr>
          <p:cNvPr id="16" name="Picture 15">
            <a:extLst>
              <a:ext uri="{FF2B5EF4-FFF2-40B4-BE49-F238E27FC236}">
                <a16:creationId xmlns:a16="http://schemas.microsoft.com/office/drawing/2014/main" id="{00619DCD-EC4F-70BD-FBCE-DF62FD978C63}"/>
              </a:ext>
            </a:extLst>
          </p:cNvPr>
          <p:cNvPicPr>
            <a:picLocks noChangeAspect="1"/>
          </p:cNvPicPr>
          <p:nvPr/>
        </p:nvPicPr>
        <p:blipFill rotWithShape="1">
          <a:blip r:embed="rId5"/>
          <a:srcRect t="3764" b="22822"/>
          <a:stretch/>
        </p:blipFill>
        <p:spPr>
          <a:xfrm>
            <a:off x="2365359" y="5000266"/>
            <a:ext cx="4346625" cy="1772822"/>
          </a:xfrm>
          <a:prstGeom prst="rect">
            <a:avLst/>
          </a:prstGeom>
        </p:spPr>
      </p:pic>
    </p:spTree>
    <p:extLst>
      <p:ext uri="{BB962C8B-B14F-4D97-AF65-F5344CB8AC3E}">
        <p14:creationId xmlns:p14="http://schemas.microsoft.com/office/powerpoint/2010/main" val="150377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3" name="Picture 2">
            <a:extLst>
              <a:ext uri="{FF2B5EF4-FFF2-40B4-BE49-F238E27FC236}">
                <a16:creationId xmlns:a16="http://schemas.microsoft.com/office/drawing/2014/main" id="{86910F22-9B1E-8329-B50C-CEB26859089C}"/>
              </a:ext>
            </a:extLst>
          </p:cNvPr>
          <p:cNvPicPr>
            <a:picLocks noChangeAspect="1"/>
          </p:cNvPicPr>
          <p:nvPr/>
        </p:nvPicPr>
        <p:blipFill>
          <a:blip r:embed="rId2"/>
          <a:stretch>
            <a:fillRect/>
          </a:stretch>
        </p:blipFill>
        <p:spPr>
          <a:xfrm>
            <a:off x="996802" y="847352"/>
            <a:ext cx="7150395" cy="5713786"/>
          </a:xfrm>
          <a:prstGeom prst="rect">
            <a:avLst/>
          </a:prstGeom>
        </p:spPr>
      </p:pic>
    </p:spTree>
    <p:extLst>
      <p:ext uri="{BB962C8B-B14F-4D97-AF65-F5344CB8AC3E}">
        <p14:creationId xmlns:p14="http://schemas.microsoft.com/office/powerpoint/2010/main" val="132863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Functional form</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938992"/>
          </a:xfrm>
          <a:prstGeom prst="rect">
            <a:avLst/>
          </a:prstGeom>
          <a:noFill/>
        </p:spPr>
        <p:txBody>
          <a:bodyPr wrap="square" rtlCol="0">
            <a:spAutoFit/>
          </a:bodyPr>
          <a:lstStyle/>
          <a:p>
            <a:pPr algn="just"/>
            <a:r>
              <a:rPr lang="en-US" altLang="zh-TW" sz="2400" dirty="0"/>
              <a:t>Unfortunately, no analytical derivation has been found for the correlation energy density even for UEG. Hence, instead, </a:t>
            </a:r>
            <a:r>
              <a:rPr lang="en-US" altLang="zh-TW" sz="2400" dirty="0" err="1"/>
              <a:t>Vosko</a:t>
            </a:r>
            <a:r>
              <a:rPr lang="en-US" altLang="zh-TW" sz="2400" dirty="0"/>
              <a:t>, Wilk, and </a:t>
            </a:r>
            <a:r>
              <a:rPr lang="en-US" altLang="zh-TW" sz="2400" dirty="0" err="1"/>
              <a:t>Nusair</a:t>
            </a:r>
            <a:r>
              <a:rPr lang="en-US" altLang="zh-TW" sz="2400" dirty="0"/>
              <a:t> (VWN) proposed a local functionals that </a:t>
            </a:r>
            <a:r>
              <a:rPr lang="en-US" altLang="zh-TW" sz="2400" i="1" dirty="0"/>
              <a:t>fit</a:t>
            </a:r>
            <a:r>
              <a:rPr lang="en-US" altLang="zh-TW" sz="2400" dirty="0"/>
              <a:t> numerical results of simulations of correlations energies from quantum Monte Carlo techniques.</a:t>
            </a:r>
            <a:endParaRPr lang="en-US" sz="2400" baseline="-25000" dirty="0"/>
          </a:p>
        </p:txBody>
      </p:sp>
      <p:sp>
        <p:nvSpPr>
          <p:cNvPr id="15" name="TextBox 9">
            <a:extLst>
              <a:ext uri="{FF2B5EF4-FFF2-40B4-BE49-F238E27FC236}">
                <a16:creationId xmlns:a16="http://schemas.microsoft.com/office/drawing/2014/main" id="{62CF3506-5E1D-4727-8E39-5CA23B91DA1A}"/>
              </a:ext>
            </a:extLst>
          </p:cNvPr>
          <p:cNvSpPr txBox="1"/>
          <p:nvPr/>
        </p:nvSpPr>
        <p:spPr>
          <a:xfrm>
            <a:off x="390544" y="5175910"/>
            <a:ext cx="8296256" cy="461665"/>
          </a:xfrm>
          <a:prstGeom prst="rect">
            <a:avLst/>
          </a:prstGeom>
          <a:noFill/>
        </p:spPr>
        <p:txBody>
          <a:bodyPr wrap="square" rtlCol="0">
            <a:spAutoFit/>
          </a:bodyPr>
          <a:lstStyle/>
          <a:p>
            <a:pPr algn="just"/>
            <a:r>
              <a:rPr lang="en-US" sz="2400" dirty="0"/>
              <a:t>The constants A, x0, b, and c were fitted.</a:t>
            </a:r>
          </a:p>
        </p:txBody>
      </p:sp>
      <p:pic>
        <p:nvPicPr>
          <p:cNvPr id="5" name="圖片 4">
            <a:extLst>
              <a:ext uri="{FF2B5EF4-FFF2-40B4-BE49-F238E27FC236}">
                <a16:creationId xmlns:a16="http://schemas.microsoft.com/office/drawing/2014/main" id="{954D207E-6B8F-4CB1-8DD7-6727CE357F7B}"/>
              </a:ext>
            </a:extLst>
          </p:cNvPr>
          <p:cNvPicPr>
            <a:picLocks noChangeAspect="1"/>
          </p:cNvPicPr>
          <p:nvPr/>
        </p:nvPicPr>
        <p:blipFill>
          <a:blip r:embed="rId3"/>
          <a:stretch>
            <a:fillRect/>
          </a:stretch>
        </p:blipFill>
        <p:spPr>
          <a:xfrm>
            <a:off x="616120" y="2716188"/>
            <a:ext cx="8137336" cy="1696498"/>
          </a:xfrm>
          <a:prstGeom prst="rect">
            <a:avLst/>
          </a:prstGeom>
        </p:spPr>
      </p:pic>
      <p:pic>
        <p:nvPicPr>
          <p:cNvPr id="6" name="圖片 5">
            <a:extLst>
              <a:ext uri="{FF2B5EF4-FFF2-40B4-BE49-F238E27FC236}">
                <a16:creationId xmlns:a16="http://schemas.microsoft.com/office/drawing/2014/main" id="{1CE04070-BB92-4D4A-BEE6-30CBC956CA4B}"/>
              </a:ext>
            </a:extLst>
          </p:cNvPr>
          <p:cNvPicPr>
            <a:picLocks noChangeAspect="1"/>
          </p:cNvPicPr>
          <p:nvPr/>
        </p:nvPicPr>
        <p:blipFill rotWithShape="1">
          <a:blip r:embed="rId4"/>
          <a:srcRect t="7734"/>
          <a:stretch/>
        </p:blipFill>
        <p:spPr>
          <a:xfrm>
            <a:off x="616120" y="4417766"/>
            <a:ext cx="2450353" cy="726020"/>
          </a:xfrm>
          <a:prstGeom prst="rect">
            <a:avLst/>
          </a:prstGeom>
        </p:spPr>
      </p:pic>
    </p:spTree>
    <p:extLst>
      <p:ext uri="{BB962C8B-B14F-4D97-AF65-F5344CB8AC3E}">
        <p14:creationId xmlns:p14="http://schemas.microsoft.com/office/powerpoint/2010/main" val="190261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1BD4EE-D41A-4B6D-9DFF-6F709FFCFFAA}"/>
              </a:ext>
            </a:extLst>
          </p:cNvPr>
          <p:cNvSpPr>
            <a:spLocks noGrp="1"/>
          </p:cNvSpPr>
          <p:nvPr>
            <p:ph type="title"/>
          </p:nvPr>
        </p:nvSpPr>
        <p:spPr/>
        <p:txBody>
          <a:bodyPr/>
          <a:lstStyle/>
          <a:p>
            <a:r>
              <a:rPr lang="en-US" altLang="zh-TW" dirty="0"/>
              <a:t>Is DFT non-empirical?</a:t>
            </a:r>
            <a:endParaRPr lang="en-US" dirty="0"/>
          </a:p>
        </p:txBody>
      </p:sp>
      <p:sp>
        <p:nvSpPr>
          <p:cNvPr id="4" name="投影片編號版面配置區 3">
            <a:extLst>
              <a:ext uri="{FF2B5EF4-FFF2-40B4-BE49-F238E27FC236}">
                <a16:creationId xmlns:a16="http://schemas.microsoft.com/office/drawing/2014/main" id="{B0A03241-CD87-466A-87C7-A7E5FC1A4E15}"/>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pic>
        <p:nvPicPr>
          <p:cNvPr id="3" name="圖片 2">
            <a:extLst>
              <a:ext uri="{FF2B5EF4-FFF2-40B4-BE49-F238E27FC236}">
                <a16:creationId xmlns:a16="http://schemas.microsoft.com/office/drawing/2014/main" id="{524955F8-7426-46F8-B80F-FDFD23589E3F}"/>
              </a:ext>
            </a:extLst>
          </p:cNvPr>
          <p:cNvPicPr>
            <a:picLocks noChangeAspect="1"/>
          </p:cNvPicPr>
          <p:nvPr/>
        </p:nvPicPr>
        <p:blipFill rotWithShape="1">
          <a:blip r:embed="rId2"/>
          <a:srcRect t="993" b="1"/>
          <a:stretch/>
        </p:blipFill>
        <p:spPr>
          <a:xfrm>
            <a:off x="1096063" y="710817"/>
            <a:ext cx="6951873" cy="6010659"/>
          </a:xfrm>
          <a:prstGeom prst="rect">
            <a:avLst/>
          </a:prstGeom>
        </p:spPr>
      </p:pic>
    </p:spTree>
    <p:extLst>
      <p:ext uri="{BB962C8B-B14F-4D97-AF65-F5344CB8AC3E}">
        <p14:creationId xmlns:p14="http://schemas.microsoft.com/office/powerpoint/2010/main" val="252445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461665"/>
          </a:xfrm>
        </p:spPr>
        <p:txBody>
          <a:bodyPr>
            <a:normAutofit/>
          </a:bodyPr>
          <a:lstStyle/>
          <a:p>
            <a:pPr marL="0" indent="0">
              <a:buNone/>
            </a:pPr>
            <a:r>
              <a:rPr lang="en-US" altLang="zh-TW" dirty="0"/>
              <a:t>For the non-bonded term, there are two contributions</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9" name="文字方塊 8">
            <a:extLst>
              <a:ext uri="{FF2B5EF4-FFF2-40B4-BE49-F238E27FC236}">
                <a16:creationId xmlns:a16="http://schemas.microsoft.com/office/drawing/2014/main" id="{0826B3B1-91B6-4829-BD16-34C0F1209B02}"/>
              </a:ext>
            </a:extLst>
          </p:cNvPr>
          <p:cNvSpPr txBox="1"/>
          <p:nvPr/>
        </p:nvSpPr>
        <p:spPr>
          <a:xfrm>
            <a:off x="457199" y="1713243"/>
            <a:ext cx="8229599" cy="1569660"/>
          </a:xfrm>
          <a:prstGeom prst="rect">
            <a:avLst/>
          </a:prstGeom>
          <a:noFill/>
        </p:spPr>
        <p:txBody>
          <a:bodyPr wrap="square">
            <a:spAutoFit/>
          </a:bodyPr>
          <a:lstStyle/>
          <a:p>
            <a:pPr marL="0" indent="0" algn="just">
              <a:buNone/>
            </a:pPr>
            <a:r>
              <a:rPr lang="en-US" altLang="zh-TW" sz="2400" dirty="0"/>
              <a:t>The nonbonded term is the most</a:t>
            </a:r>
            <a:r>
              <a:rPr lang="zh-TW" altLang="en-US" sz="2400" dirty="0"/>
              <a:t> </a:t>
            </a:r>
            <a:r>
              <a:rPr lang="en-US" altLang="zh-TW" sz="2400" dirty="0"/>
              <a:t>computationally intense term because the number of pairs drastically increases with distance (R</a:t>
            </a:r>
            <a:r>
              <a:rPr lang="en-US" altLang="zh-TW" sz="2400" baseline="30000" dirty="0"/>
              <a:t>3</a:t>
            </a:r>
            <a:r>
              <a:rPr lang="en-US" altLang="zh-TW" sz="2400" dirty="0"/>
              <a:t>). Hence, cut-off distance is applied to limit the number of interactions.</a:t>
            </a:r>
          </a:p>
        </p:txBody>
      </p:sp>
      <p:pic>
        <p:nvPicPr>
          <p:cNvPr id="8" name="圖片 7">
            <a:extLst>
              <a:ext uri="{FF2B5EF4-FFF2-40B4-BE49-F238E27FC236}">
                <a16:creationId xmlns:a16="http://schemas.microsoft.com/office/drawing/2014/main" id="{5DFDC3A3-C365-457A-8551-301AC01B314A}"/>
              </a:ext>
            </a:extLst>
          </p:cNvPr>
          <p:cNvPicPr>
            <a:picLocks noChangeAspect="1"/>
          </p:cNvPicPr>
          <p:nvPr/>
        </p:nvPicPr>
        <p:blipFill>
          <a:blip r:embed="rId2"/>
          <a:stretch>
            <a:fillRect/>
          </a:stretch>
        </p:blipFill>
        <p:spPr>
          <a:xfrm>
            <a:off x="634868" y="1349643"/>
            <a:ext cx="5770684" cy="363600"/>
          </a:xfrm>
          <a:prstGeom prst="rect">
            <a:avLst/>
          </a:prstGeom>
        </p:spPr>
      </p:pic>
      <p:pic>
        <p:nvPicPr>
          <p:cNvPr id="2050" name="Picture 2" descr="Illustration of molecular mechanics force field contributions: bonds, angles, torsions, and Lennard-Jones / Coulomb nonbonded interactions. Figure from Durrant, McCammon. Molecular dynamics simulations and drug discovery. BMC Biology, 2011">
            <a:extLst>
              <a:ext uri="{FF2B5EF4-FFF2-40B4-BE49-F238E27FC236}">
                <a16:creationId xmlns:a16="http://schemas.microsoft.com/office/drawing/2014/main" id="{C0382F27-9D01-450C-94F2-9E0DD55D3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88" y="3465513"/>
            <a:ext cx="7645400" cy="301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8587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49924</TotalTime>
  <Words>1979</Words>
  <Application>Microsoft Office PowerPoint</Application>
  <PresentationFormat>如螢幕大小 (4:3)</PresentationFormat>
  <Paragraphs>158</Paragraphs>
  <Slides>37</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37</vt:i4>
      </vt:variant>
    </vt:vector>
  </HeadingPairs>
  <TitlesOfParts>
    <vt:vector size="44" baseType="lpstr">
      <vt:lpstr>-apple-system</vt:lpstr>
      <vt:lpstr>微軟正黑體</vt:lpstr>
      <vt:lpstr>新細明體</vt:lpstr>
      <vt:lpstr>Arial</vt:lpstr>
      <vt:lpstr>Calibri</vt:lpstr>
      <vt:lpstr>Wingdings</vt:lpstr>
      <vt:lpstr>Office 佈景主題</vt:lpstr>
      <vt:lpstr>Machine Learning in Chemistry</vt:lpstr>
      <vt:lpstr>About the Final Exam</vt:lpstr>
      <vt:lpstr>Fitting in chemistry</vt:lpstr>
      <vt:lpstr>Basis sets</vt:lpstr>
      <vt:lpstr>Basis sets</vt:lpstr>
      <vt:lpstr>Basis sets</vt:lpstr>
      <vt:lpstr>Functional form</vt:lpstr>
      <vt:lpstr>Is DFT non-empirical?</vt:lpstr>
      <vt:lpstr>Force field</vt:lpstr>
      <vt:lpstr>Forcefield parameters</vt:lpstr>
      <vt:lpstr>Forcefield parameters</vt:lpstr>
      <vt:lpstr>Forcefield parameters</vt:lpstr>
      <vt:lpstr>In Taiwan: Asia’s silicon valley 2.0</vt:lpstr>
      <vt:lpstr>What is Machine Learning</vt:lpstr>
      <vt:lpstr>Applications of ML</vt:lpstr>
      <vt:lpstr>The latest big hit</vt:lpstr>
      <vt:lpstr>ML meets PhysChem</vt:lpstr>
      <vt:lpstr>ML meets PhysChem</vt:lpstr>
      <vt:lpstr>ML meets OrgChem</vt:lpstr>
      <vt:lpstr>ML meets OrgChem</vt:lpstr>
      <vt:lpstr>ML meets Materials</vt:lpstr>
      <vt:lpstr>ML meets Materials</vt:lpstr>
      <vt:lpstr>How does Machine Learning work?</vt:lpstr>
      <vt:lpstr>Type of Machine Learning Methods</vt:lpstr>
      <vt:lpstr>Classification vs. Regression</vt:lpstr>
      <vt:lpstr>Machine learning Models</vt:lpstr>
      <vt:lpstr>What is SMILES?</vt:lpstr>
      <vt:lpstr>Molecular Fingerprint</vt:lpstr>
      <vt:lpstr>Interactive</vt:lpstr>
      <vt:lpstr>Machine learning Models</vt:lpstr>
      <vt:lpstr>Decision Tree</vt:lpstr>
      <vt:lpstr>Decision Tree</vt:lpstr>
      <vt:lpstr>Random forest</vt:lpstr>
      <vt:lpstr>Support vector machine</vt:lpstr>
      <vt:lpstr>Machine learning Models</vt:lpstr>
      <vt:lpstr>What is logp and TPSA </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楊自雄</cp:lastModifiedBy>
  <cp:revision>1271</cp:revision>
  <dcterms:created xsi:type="dcterms:W3CDTF">2012-11-25T05:37:01Z</dcterms:created>
  <dcterms:modified xsi:type="dcterms:W3CDTF">2023-05-22T05:08:01Z</dcterms:modified>
</cp:coreProperties>
</file>